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799" r:id="rId2"/>
    <p:sldId id="815" r:id="rId3"/>
    <p:sldId id="898" r:id="rId4"/>
    <p:sldId id="904" r:id="rId5"/>
    <p:sldId id="271" r:id="rId6"/>
    <p:sldId id="270" r:id="rId7"/>
    <p:sldId id="272" r:id="rId8"/>
    <p:sldId id="826" r:id="rId9"/>
    <p:sldId id="265" r:id="rId10"/>
    <p:sldId id="796" r:id="rId11"/>
    <p:sldId id="812" r:id="rId12"/>
    <p:sldId id="865" r:id="rId13"/>
    <p:sldId id="825" r:id="rId14"/>
    <p:sldId id="788" r:id="rId15"/>
    <p:sldId id="823" r:id="rId16"/>
    <p:sldId id="791" r:id="rId17"/>
    <p:sldId id="793" r:id="rId18"/>
    <p:sldId id="800" r:id="rId19"/>
    <p:sldId id="810" r:id="rId20"/>
    <p:sldId id="870" r:id="rId21"/>
    <p:sldId id="871" r:id="rId22"/>
    <p:sldId id="866" r:id="rId23"/>
    <p:sldId id="809" r:id="rId24"/>
    <p:sldId id="822" r:id="rId25"/>
    <p:sldId id="819" r:id="rId26"/>
    <p:sldId id="806" r:id="rId27"/>
    <p:sldId id="820" r:id="rId28"/>
    <p:sldId id="903" r:id="rId29"/>
    <p:sldId id="861" r:id="rId30"/>
    <p:sldId id="795" r:id="rId31"/>
    <p:sldId id="783" r:id="rId32"/>
    <p:sldId id="821" r:id="rId33"/>
    <p:sldId id="8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08025-1DF1-4309-96F2-8E02853D411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A7C8E-4794-4DDF-81D4-CDC39415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1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82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1311D-E60F-D029-5130-5A500A6B6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7278C-0ACE-171E-F5DF-275ADE936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816F8-371E-7CD4-13D9-4EFBC71C4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FBDC-ADE2-3DFC-4C1B-EA072FEC9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5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5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84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A7C8E-4794-4DDF-81D4-CDC3941589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4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1810-03C7-1B7C-C582-3E58B9106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720E8-3AEA-D72B-7A2B-E246BA446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3AE1C-1818-E9AB-1627-C5D74B3A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9EA5-A67C-484D-8004-9CDF622AFBEC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78346-ED59-EEC5-75D7-B45CC4CD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8DA7-7B72-4D6D-207A-ABF12071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962-95CA-B8DB-2CFD-C78BE482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61526-E4D9-71EA-0239-DAAF3398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7E376-D1D8-D70A-939A-EE1F9C7D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00FF-FE18-4747-9720-6CA7E1E7781E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B7CD3-19F2-30A2-2302-7816BB83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735F-4CFB-F4BB-C2B6-8960C8BC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2EE94-11C0-17CC-C16E-97A84D4E0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38A74-DBDC-8CFF-3540-06FF6E9CC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2976-0541-D3BD-0F37-F25855DD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EC86-DF1F-48DE-9264-DE2C7BFF52BD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725E1-03DB-6B8C-C99C-C46C1D37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BD7-ED6F-BEDD-7559-B475971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A561-CEE9-8D3B-831F-F068E409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75CA-20A5-56E5-2197-126DE0D9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7906-88D2-3509-7B14-42366118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2FC7-2209-41D4-B2E9-7842986D39B6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51238-F8CA-4862-3828-C6E1C94F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685E5-BE46-EB49-5EC6-A77853FC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70-0725-3116-D2B3-73BDB7CE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3EFE-28F0-D246-74E9-15CA7A4D9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77B3-F1D5-0A8C-8930-9F11A161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3700-DD3C-4CC8-8C65-4AAE8931C083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9641-02F0-3EF5-6493-DEEF6E06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DCAF-16C6-B660-161C-E121B9B1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4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5A7-464B-1E9D-D36B-F4624262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27149-D9A5-2126-E738-E22A9B79B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85B01-94EC-1416-4519-C539898A6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3C756-36F9-2E53-653C-C6323E12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3DB9-2836-4B4C-B84F-B6B4DBF21926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9F610-4EC7-E888-1F48-1ED110C6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B6044-AC93-9835-3ED1-A4B4A2E2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0D4B-A032-1AB3-2E60-0A3DAA6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06BA6-53D1-1CEE-4D11-F7C59277A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B89A5-7792-FC28-A23C-EAAB1B561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48513-A379-F3F4-2F4E-91E07C0D4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6AF00-16AE-BC39-B182-BD56C72BA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AA09AE-17FD-EE34-F8DC-27207885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F289-440A-4700-A5B4-85D619026C6E}" type="datetime1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F870B-C337-C7E0-2ACA-B0A7A189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4A056-F65B-DC9D-B878-E7F36B9A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6EA9-0CB3-366A-4CD6-CC61FBF0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9852B-8DCC-4675-0D22-2F8877E7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0299-6322-4DBB-926F-D0AFFA75A770}" type="datetime1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57A3-A89D-3EB1-BEEC-C4C8F02C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37F1B-4613-0865-21AA-2761784D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B8F45-0825-8B1D-C6A1-B31AD590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6D7B-A951-428F-9AF5-45A5EE986900}" type="datetime1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5D966-296F-7130-3641-456DD0DE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0FBC-EB66-B277-89D2-3370B3CD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ED66-8183-607B-A0B3-4C7ECC9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B34E-C31F-B996-F96F-73A06AF9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5D1AF-2321-82E4-8BD9-9AEAFB842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AF0F-0BC4-EEA3-FA66-AA27B753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8CB0-5064-452D-9009-92108338E5DA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51D93-158D-942F-0F97-9E5368F4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98367-25D7-C2FA-23A3-ED836410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5FE3-DD48-2790-C1EF-1002C7CF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3AC29-70E1-2D64-8B36-2990F1678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9A10D-DD28-752A-A290-44C7A1D45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A3CE8-C7BD-C74F-2AD1-0BC8D738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F434-9954-43B8-9E4D-070A1AAA1A62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8E48F-8784-8FDA-9387-7353449C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AAD06-0105-8913-E4D7-C812F16F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0E04D-9A80-40D8-F2D4-2264F997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8EDC9-5411-60CF-74D0-A9ECF6673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D449-F31F-E934-09C6-F1C5CF22E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A88D-B0D5-4033-93AA-F56425C40311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62441-CAB1-95B5-7556-57BC56D75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9A521-FDA4-2438-3755-C12AE4DA9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3B29A-48E2-4A0C-8CE6-C6751462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le of pills and a needle&#10;&#10;Description automatically generated with low confidence">
            <a:extLst>
              <a:ext uri="{FF2B5EF4-FFF2-40B4-BE49-F238E27FC236}">
                <a16:creationId xmlns:a16="http://schemas.microsoft.com/office/drawing/2014/main" id="{792F7D72-A7AB-8A9F-58E3-65AD358B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1" r="9089" b="125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A0298-889A-5DD5-3ACB-4CA263FDB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PharmBERT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25D15-6399-49BA-9DB2-77375237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domain-specific BERT model for drug labels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5AC8713-05AA-1A07-1E08-9DCABFE5FA71}"/>
              </a:ext>
            </a:extLst>
          </p:cNvPr>
          <p:cNvSpPr txBox="1">
            <a:spLocks/>
          </p:cNvSpPr>
          <p:nvPr/>
        </p:nvSpPr>
        <p:spPr>
          <a:xfrm>
            <a:off x="0" y="5957573"/>
            <a:ext cx="5435600" cy="1208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Taha ValizadehAslani, </a:t>
            </a:r>
            <a:r>
              <a:rPr lang="en-US" sz="1400" dirty="0" err="1"/>
              <a:t>Yiwen</a:t>
            </a:r>
            <a:r>
              <a:rPr lang="en-US" sz="1400" dirty="0"/>
              <a:t> Shi, Ping Ren, Jing Wang, Yi Zhang, Meng Hu, Liang Zhao, </a:t>
            </a:r>
            <a:r>
              <a:rPr lang="en-US" sz="1400" dirty="0" err="1"/>
              <a:t>Hualou</a:t>
            </a:r>
            <a:r>
              <a:rPr lang="en-US" sz="1400" dirty="0"/>
              <a:t> Liang. “PharmBERT: a domain-specific BERT model for drug labels”. </a:t>
            </a:r>
            <a:r>
              <a:rPr lang="en-US" sz="1400" b="1" dirty="0"/>
              <a:t>Briefings in Bioinformatics</a:t>
            </a:r>
            <a:r>
              <a:rPr lang="en-US" sz="1400" dirty="0"/>
              <a:t>. 2023.</a:t>
            </a:r>
          </a:p>
        </p:txBody>
      </p:sp>
    </p:spTree>
    <p:extLst>
      <p:ext uri="{BB962C8B-B14F-4D97-AF65-F5344CB8AC3E}">
        <p14:creationId xmlns:p14="http://schemas.microsoft.com/office/powerpoint/2010/main" val="206646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Tokenization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How to show text to the model:</a:t>
            </a:r>
          </a:p>
          <a:p>
            <a:r>
              <a:rPr lang="en-US" sz="2400" dirty="0"/>
              <a:t>Tokenization</a:t>
            </a:r>
          </a:p>
          <a:p>
            <a:r>
              <a:rPr lang="en-US" sz="2400" dirty="0"/>
              <a:t>A mapping from words to symbols that the model can understand (tokens)</a:t>
            </a:r>
          </a:p>
          <a:p>
            <a:r>
              <a:rPr lang="en-US" sz="2400" dirty="0" err="1"/>
              <a:t>WordPiece</a:t>
            </a:r>
            <a:r>
              <a:rPr lang="en-US" sz="2400" dirty="0"/>
              <a:t> tokenizer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EFD8E-B02E-8E89-EB39-2C6382A2143E}"/>
              </a:ext>
            </a:extLst>
          </p:cNvPr>
          <p:cNvSpPr/>
          <p:nvPr/>
        </p:nvSpPr>
        <p:spPr>
          <a:xfrm>
            <a:off x="269240" y="5066667"/>
            <a:ext cx="2611120" cy="4267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 name is Taha.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20F152-8044-3C19-E863-6CF4D5DF38BE}"/>
              </a:ext>
            </a:extLst>
          </p:cNvPr>
          <p:cNvSpPr/>
          <p:nvPr/>
        </p:nvSpPr>
        <p:spPr>
          <a:xfrm>
            <a:off x="3627120" y="5455920"/>
            <a:ext cx="2021840" cy="105981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Cased Tokenizer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3158CA-B646-E041-4D37-9851C0FE2FC4}"/>
              </a:ext>
            </a:extLst>
          </p:cNvPr>
          <p:cNvSpPr/>
          <p:nvPr/>
        </p:nvSpPr>
        <p:spPr>
          <a:xfrm>
            <a:off x="3627120" y="3999865"/>
            <a:ext cx="2021840" cy="105981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Uncased Tokenizer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20D122-BD81-E506-17FD-A9BD77B94DB4}"/>
              </a:ext>
            </a:extLst>
          </p:cNvPr>
          <p:cNvSpPr/>
          <p:nvPr/>
        </p:nvSpPr>
        <p:spPr>
          <a:xfrm>
            <a:off x="618236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80E100-0D37-89BD-966A-7BA3194527B5}"/>
              </a:ext>
            </a:extLst>
          </p:cNvPr>
          <p:cNvSpPr/>
          <p:nvPr/>
        </p:nvSpPr>
        <p:spPr>
          <a:xfrm>
            <a:off x="715772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242ABE-3F6B-79AF-27CD-1CB27AD88490}"/>
              </a:ext>
            </a:extLst>
          </p:cNvPr>
          <p:cNvSpPr/>
          <p:nvPr/>
        </p:nvSpPr>
        <p:spPr>
          <a:xfrm>
            <a:off x="813308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A03EA6-23AF-5F5D-A6C5-6466E708B82E}"/>
              </a:ext>
            </a:extLst>
          </p:cNvPr>
          <p:cNvSpPr/>
          <p:nvPr/>
        </p:nvSpPr>
        <p:spPr>
          <a:xfrm>
            <a:off x="910844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8EC60E-A8BA-2701-56F3-92A55129D68B}"/>
              </a:ext>
            </a:extLst>
          </p:cNvPr>
          <p:cNvSpPr/>
          <p:nvPr/>
        </p:nvSpPr>
        <p:spPr>
          <a:xfrm>
            <a:off x="1007872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##ha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812077-A403-3862-2936-A905076D9C59}"/>
              </a:ext>
            </a:extLst>
          </p:cNvPr>
          <p:cNvSpPr/>
          <p:nvPr/>
        </p:nvSpPr>
        <p:spPr>
          <a:xfrm>
            <a:off x="11054080" y="4316413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6D2DA-E08F-7459-477D-7F8951D33C1F}"/>
              </a:ext>
            </a:extLst>
          </p:cNvPr>
          <p:cNvSpPr/>
          <p:nvPr/>
        </p:nvSpPr>
        <p:spPr>
          <a:xfrm>
            <a:off x="618236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F70F51-4B9D-C216-4AD0-9611D7DC00C1}"/>
              </a:ext>
            </a:extLst>
          </p:cNvPr>
          <p:cNvSpPr/>
          <p:nvPr/>
        </p:nvSpPr>
        <p:spPr>
          <a:xfrm>
            <a:off x="715772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5F678C-67F0-08EA-CC73-FD8C46600BD8}"/>
              </a:ext>
            </a:extLst>
          </p:cNvPr>
          <p:cNvSpPr/>
          <p:nvPr/>
        </p:nvSpPr>
        <p:spPr>
          <a:xfrm>
            <a:off x="813308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A53439-D2F9-F4A8-58EC-B1F0F803BBC6}"/>
              </a:ext>
            </a:extLst>
          </p:cNvPr>
          <p:cNvSpPr/>
          <p:nvPr/>
        </p:nvSpPr>
        <p:spPr>
          <a:xfrm>
            <a:off x="910844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910FBE-1474-8B55-2B90-0277035CA834}"/>
              </a:ext>
            </a:extLst>
          </p:cNvPr>
          <p:cNvSpPr/>
          <p:nvPr/>
        </p:nvSpPr>
        <p:spPr>
          <a:xfrm>
            <a:off x="1007872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##ha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D6F721-FCE6-7DD6-002C-EA254D0765F0}"/>
              </a:ext>
            </a:extLst>
          </p:cNvPr>
          <p:cNvSpPr/>
          <p:nvPr/>
        </p:nvSpPr>
        <p:spPr>
          <a:xfrm>
            <a:off x="11054080" y="5772468"/>
            <a:ext cx="868680" cy="426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764FE6-18D3-FE9C-D70B-CF711440E95F}"/>
              </a:ext>
            </a:extLst>
          </p:cNvPr>
          <p:cNvSpPr/>
          <p:nvPr/>
        </p:nvSpPr>
        <p:spPr>
          <a:xfrm rot="19197197">
            <a:off x="2999739" y="4800634"/>
            <a:ext cx="325120" cy="1828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EE9F85-DC81-696F-394A-A60CF388FC52}"/>
              </a:ext>
            </a:extLst>
          </p:cNvPr>
          <p:cNvSpPr/>
          <p:nvPr/>
        </p:nvSpPr>
        <p:spPr>
          <a:xfrm rot="2151377">
            <a:off x="2997702" y="5571278"/>
            <a:ext cx="325120" cy="1828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6DA2484-8786-8734-7FC0-51ECDF1509E5}"/>
              </a:ext>
            </a:extLst>
          </p:cNvPr>
          <p:cNvSpPr/>
          <p:nvPr/>
        </p:nvSpPr>
        <p:spPr>
          <a:xfrm>
            <a:off x="5750551" y="4438333"/>
            <a:ext cx="325120" cy="1828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35DC318-6C3A-0D6A-E222-1085321B7C0E}"/>
              </a:ext>
            </a:extLst>
          </p:cNvPr>
          <p:cNvSpPr/>
          <p:nvPr/>
        </p:nvSpPr>
        <p:spPr>
          <a:xfrm>
            <a:off x="5737843" y="5894213"/>
            <a:ext cx="325120" cy="1828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906AC1A-B65F-D3F1-099B-9318C565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Masked Language Model (MLM)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How did we perform pretraining?</a:t>
            </a:r>
          </a:p>
          <a:p>
            <a:r>
              <a:rPr lang="en-US" sz="2400" dirty="0"/>
              <a:t>MLM!</a:t>
            </a:r>
          </a:p>
          <a:p>
            <a:r>
              <a:rPr lang="en-US" sz="2400" dirty="0"/>
              <a:t>We mask one word in the input and ask the model to predict the masked word.</a:t>
            </a:r>
          </a:p>
          <a:p>
            <a:r>
              <a:rPr lang="en-US" sz="2400" dirty="0"/>
              <a:t>This enables us to train the model with unlabeled data.</a:t>
            </a:r>
          </a:p>
          <a:p>
            <a:r>
              <a:rPr lang="en-US" sz="2400" dirty="0"/>
              <a:t>We started from BERT base checkpoints and continued pre-training</a:t>
            </a:r>
          </a:p>
          <a:p>
            <a:r>
              <a:rPr lang="en-US" sz="2400" dirty="0"/>
              <a:t>DailyMed 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BFDB-3D2F-FA7B-8004-D8886678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945" y="35328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Bidirectional Encoder Representations from Transformers (BERT)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PharmBERT is based on BERT</a:t>
            </a:r>
          </a:p>
          <a:p>
            <a:r>
              <a:rPr lang="en-US" sz="2400" dirty="0"/>
              <a:t>BERT revolutionized NLP field and marked the beginning of a new era in NLP</a:t>
            </a:r>
          </a:p>
          <a:p>
            <a:r>
              <a:rPr lang="en-US" sz="2400" dirty="0"/>
              <a:t>12 layers, 110 million parameters (BERT base)</a:t>
            </a:r>
          </a:p>
          <a:p>
            <a:r>
              <a:rPr lang="en-US" sz="2400" dirty="0"/>
              <a:t>Pre-trained on English </a:t>
            </a:r>
            <a:r>
              <a:rPr lang="en-US" sz="2400" dirty="0" err="1"/>
              <a:t>BooksCorpus</a:t>
            </a:r>
            <a:r>
              <a:rPr lang="en-US" sz="2400" dirty="0"/>
              <a:t> (800M words) + Wikipedia (2,500M words)</a:t>
            </a:r>
          </a:p>
          <a:p>
            <a:r>
              <a:rPr lang="en-US" sz="2400" dirty="0"/>
              <a:t>Used in Google search</a:t>
            </a:r>
          </a:p>
          <a:p>
            <a:r>
              <a:rPr lang="en-US" sz="2400" dirty="0"/>
              <a:t>There are many domain-specific BERT models: BioBERT, LEGAL-BERT, ClinicalBERT</a:t>
            </a:r>
          </a:p>
          <a:p>
            <a:r>
              <a:rPr lang="en-US" sz="2400" dirty="0"/>
              <a:t>But there is no BERT for drug labels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C5FC-44C3-59A4-072E-17A3E422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E632-B0FE-F0AD-39F0-8736A262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919" y="1875735"/>
            <a:ext cx="844952" cy="84495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B394D6B-2359-1706-AAD2-E636B17EFAD5}"/>
              </a:ext>
            </a:extLst>
          </p:cNvPr>
          <p:cNvSpPr txBox="1">
            <a:spLocks/>
          </p:cNvSpPr>
          <p:nvPr/>
        </p:nvSpPr>
        <p:spPr>
          <a:xfrm>
            <a:off x="1385446" y="6275827"/>
            <a:ext cx="9319551" cy="526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Devlin, J., Chang, M. W., Lee, K., &amp; Toutanova, K. (2018). Bert: Pre-training of deep bidirectional transformers for language understanding. </a:t>
            </a:r>
            <a:r>
              <a:rPr lang="en-US" sz="1400" dirty="0" err="1"/>
              <a:t>arXiv</a:t>
            </a:r>
            <a:r>
              <a:rPr lang="en-US" sz="1400" dirty="0"/>
              <a:t> preprint arXiv:1810.04805.</a:t>
            </a:r>
          </a:p>
        </p:txBody>
      </p:sp>
    </p:spTree>
    <p:extLst>
      <p:ext uri="{BB962C8B-B14F-4D97-AF65-F5344CB8AC3E}">
        <p14:creationId xmlns:p14="http://schemas.microsoft.com/office/powerpoint/2010/main" val="27212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Masked language model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9A35DB-EFA9-1841-6C81-03CF82574B3A}"/>
              </a:ext>
            </a:extLst>
          </p:cNvPr>
          <p:cNvSpPr/>
          <p:nvPr/>
        </p:nvSpPr>
        <p:spPr>
          <a:xfrm>
            <a:off x="2509520" y="3794760"/>
            <a:ext cx="7884160" cy="2091612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BERT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59C48A-0B8A-0CA4-B660-975D097CA8C6}"/>
              </a:ext>
            </a:extLst>
          </p:cNvPr>
          <p:cNvSpPr/>
          <p:nvPr/>
        </p:nvSpPr>
        <p:spPr>
          <a:xfrm>
            <a:off x="283464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[CLS]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EE5904-08FF-0D09-B6CB-90D015E51819}"/>
              </a:ext>
            </a:extLst>
          </p:cNvPr>
          <p:cNvSpPr/>
          <p:nvPr/>
        </p:nvSpPr>
        <p:spPr>
          <a:xfrm>
            <a:off x="405384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685761-A6A5-7DA0-3B1C-B988C7AE7BE2}"/>
              </a:ext>
            </a:extLst>
          </p:cNvPr>
          <p:cNvSpPr/>
          <p:nvPr/>
        </p:nvSpPr>
        <p:spPr>
          <a:xfrm>
            <a:off x="527304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spring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74EDF1-2A3D-3A54-2258-AFFAA1346BE0}"/>
              </a:ext>
            </a:extLst>
          </p:cNvPr>
          <p:cNvSpPr/>
          <p:nvPr/>
        </p:nvSpPr>
        <p:spPr>
          <a:xfrm>
            <a:off x="649224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[MASK]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CC65A3-E1B2-222A-E04F-480AAEFD866F}"/>
              </a:ext>
            </a:extLst>
          </p:cNvPr>
          <p:cNvSpPr/>
          <p:nvPr/>
        </p:nvSpPr>
        <p:spPr>
          <a:xfrm>
            <a:off x="772160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bloom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578CA5-738C-D5F8-142F-9349CD643407}"/>
              </a:ext>
            </a:extLst>
          </p:cNvPr>
          <p:cNvSpPr/>
          <p:nvPr/>
        </p:nvSpPr>
        <p:spPr>
          <a:xfrm>
            <a:off x="8940800" y="6313093"/>
            <a:ext cx="1005840" cy="487680"/>
          </a:xfrm>
          <a:prstGeom prst="round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4365FC-CD59-AE43-4BF6-92B045075354}"/>
              </a:ext>
            </a:extLst>
          </p:cNvPr>
          <p:cNvCxnSpPr/>
          <p:nvPr/>
        </p:nvCxnSpPr>
        <p:spPr>
          <a:xfrm flipV="1">
            <a:off x="333248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0A0450-0139-F654-195F-0955C5059988}"/>
              </a:ext>
            </a:extLst>
          </p:cNvPr>
          <p:cNvCxnSpPr/>
          <p:nvPr/>
        </p:nvCxnSpPr>
        <p:spPr>
          <a:xfrm flipV="1">
            <a:off x="454660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D5172A-FCBD-3421-97EF-83922EA4F429}"/>
              </a:ext>
            </a:extLst>
          </p:cNvPr>
          <p:cNvCxnSpPr/>
          <p:nvPr/>
        </p:nvCxnSpPr>
        <p:spPr>
          <a:xfrm flipV="1">
            <a:off x="575564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10CA0A-D2BC-3D4E-E912-2B69514B4675}"/>
              </a:ext>
            </a:extLst>
          </p:cNvPr>
          <p:cNvCxnSpPr/>
          <p:nvPr/>
        </p:nvCxnSpPr>
        <p:spPr>
          <a:xfrm flipV="1">
            <a:off x="700532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676455-89DA-73E2-A2F9-1455773EC56D}"/>
              </a:ext>
            </a:extLst>
          </p:cNvPr>
          <p:cNvCxnSpPr/>
          <p:nvPr/>
        </p:nvCxnSpPr>
        <p:spPr>
          <a:xfrm flipV="1">
            <a:off x="823976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68D18-14AC-464A-AF94-37D3F71A6B1F}"/>
              </a:ext>
            </a:extLst>
          </p:cNvPr>
          <p:cNvCxnSpPr/>
          <p:nvPr/>
        </p:nvCxnSpPr>
        <p:spPr>
          <a:xfrm flipV="1">
            <a:off x="9428480" y="59574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FF08C2-AD3D-5086-5C90-DA9F7A9F2903}"/>
              </a:ext>
            </a:extLst>
          </p:cNvPr>
          <p:cNvSpPr/>
          <p:nvPr/>
        </p:nvSpPr>
        <p:spPr>
          <a:xfrm>
            <a:off x="283464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169D4A-642E-7AD7-2C1E-764D52C6068C}"/>
              </a:ext>
            </a:extLst>
          </p:cNvPr>
          <p:cNvSpPr/>
          <p:nvPr/>
        </p:nvSpPr>
        <p:spPr>
          <a:xfrm>
            <a:off x="405384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B995B3-C328-6897-6060-81A4FC0582BC}"/>
              </a:ext>
            </a:extLst>
          </p:cNvPr>
          <p:cNvSpPr/>
          <p:nvPr/>
        </p:nvSpPr>
        <p:spPr>
          <a:xfrm>
            <a:off x="527304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spring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25C2D8-69E4-4611-54E0-5F82A4E42B39}"/>
              </a:ext>
            </a:extLst>
          </p:cNvPr>
          <p:cNvSpPr/>
          <p:nvPr/>
        </p:nvSpPr>
        <p:spPr>
          <a:xfrm>
            <a:off x="649224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D6C59-BE2D-78DC-FE69-01B6D6FEE526}"/>
              </a:ext>
            </a:extLst>
          </p:cNvPr>
          <p:cNvSpPr/>
          <p:nvPr/>
        </p:nvSpPr>
        <p:spPr>
          <a:xfrm>
            <a:off x="772160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bloom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0DE218-7431-6B4D-0515-B6CFE94C96EF}"/>
              </a:ext>
            </a:extLst>
          </p:cNvPr>
          <p:cNvSpPr/>
          <p:nvPr/>
        </p:nvSpPr>
        <p:spPr>
          <a:xfrm>
            <a:off x="8940800" y="2858693"/>
            <a:ext cx="1005840" cy="4876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0CFB43-635B-A134-0924-826195F0911B}"/>
              </a:ext>
            </a:extLst>
          </p:cNvPr>
          <p:cNvCxnSpPr/>
          <p:nvPr/>
        </p:nvCxnSpPr>
        <p:spPr>
          <a:xfrm flipV="1">
            <a:off x="333248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3231F0-100D-D0D8-817D-15E7218C1A39}"/>
              </a:ext>
            </a:extLst>
          </p:cNvPr>
          <p:cNvCxnSpPr/>
          <p:nvPr/>
        </p:nvCxnSpPr>
        <p:spPr>
          <a:xfrm flipV="1">
            <a:off x="454660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99861C-1762-72E1-D841-9CCA96C5D077}"/>
              </a:ext>
            </a:extLst>
          </p:cNvPr>
          <p:cNvCxnSpPr/>
          <p:nvPr/>
        </p:nvCxnSpPr>
        <p:spPr>
          <a:xfrm flipV="1">
            <a:off x="575564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F3671-BD6B-F0D9-CB4A-59A3DA75BE61}"/>
              </a:ext>
            </a:extLst>
          </p:cNvPr>
          <p:cNvCxnSpPr/>
          <p:nvPr/>
        </p:nvCxnSpPr>
        <p:spPr>
          <a:xfrm flipV="1">
            <a:off x="700532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6A3004-A457-99E8-CDEE-006DE11E704D}"/>
              </a:ext>
            </a:extLst>
          </p:cNvPr>
          <p:cNvCxnSpPr/>
          <p:nvPr/>
        </p:nvCxnSpPr>
        <p:spPr>
          <a:xfrm flipV="1">
            <a:off x="823976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481BA9-01CD-E5B3-67C5-6203FB5BE943}"/>
              </a:ext>
            </a:extLst>
          </p:cNvPr>
          <p:cNvCxnSpPr/>
          <p:nvPr/>
        </p:nvCxnSpPr>
        <p:spPr>
          <a:xfrm flipV="1">
            <a:off x="9428480" y="3427393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A696B-AFD7-9C10-E098-63C5445E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A970B5-37DE-67E8-A4DA-44EB8EC5E2F0}"/>
              </a:ext>
            </a:extLst>
          </p:cNvPr>
          <p:cNvSpPr/>
          <p:nvPr/>
        </p:nvSpPr>
        <p:spPr>
          <a:xfrm>
            <a:off x="6492229" y="2851486"/>
            <a:ext cx="1016007" cy="5031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Cars</a:t>
            </a:r>
          </a:p>
        </p:txBody>
      </p:sp>
      <p:pic>
        <p:nvPicPr>
          <p:cNvPr id="34" name="Picture 33" descr="A red x on a black background&#10;&#10;Description automatically generated">
            <a:extLst>
              <a:ext uri="{FF2B5EF4-FFF2-40B4-BE49-F238E27FC236}">
                <a16:creationId xmlns:a16="http://schemas.microsoft.com/office/drawing/2014/main" id="{D90288AA-C0A5-4FCB-9883-C6AC2142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25" y="3096626"/>
            <a:ext cx="211259" cy="241439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B595B60-0CCE-8E0B-25E5-AFF4B3775922}"/>
              </a:ext>
            </a:extLst>
          </p:cNvPr>
          <p:cNvSpPr/>
          <p:nvPr/>
        </p:nvSpPr>
        <p:spPr>
          <a:xfrm>
            <a:off x="6492352" y="2854047"/>
            <a:ext cx="1016007" cy="503180"/>
          </a:xfrm>
          <a:prstGeom prst="roundRect">
            <a:avLst/>
          </a:prstGeom>
          <a:solidFill>
            <a:srgbClr val="FFFF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Flowers</a:t>
            </a:r>
          </a:p>
        </p:txBody>
      </p:sp>
      <p:pic>
        <p:nvPicPr>
          <p:cNvPr id="43" name="Picture 42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89F494EB-E7D5-7AE0-EFC7-FD3C1CDA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83" y="3084496"/>
            <a:ext cx="348558" cy="3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MLM loss as a function of pre-training steps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A61ED5C0-6AF7-33E4-C94A-9E4789093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2069465"/>
            <a:ext cx="5801784" cy="43513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D73D8E-FED6-33C3-6468-688B9530E769}"/>
              </a:ext>
            </a:extLst>
          </p:cNvPr>
          <p:cNvSpPr txBox="1"/>
          <p:nvPr/>
        </p:nvSpPr>
        <p:spPr>
          <a:xfrm>
            <a:off x="4922520" y="2882860"/>
            <a:ext cx="176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Sharp drop with the  initial exposure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029601-D0BE-82C0-BADF-C9306C6E087D}"/>
              </a:ext>
            </a:extLst>
          </p:cNvPr>
          <p:cNvCxnSpPr>
            <a:cxnSpLocks/>
          </p:cNvCxnSpPr>
          <p:nvPr/>
        </p:nvCxnSpPr>
        <p:spPr>
          <a:xfrm>
            <a:off x="4836160" y="2641600"/>
            <a:ext cx="0" cy="23291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F91936-34C1-9EA0-C4D7-418F259E16B6}"/>
              </a:ext>
            </a:extLst>
          </p:cNvPr>
          <p:cNvSpPr txBox="1"/>
          <p:nvPr/>
        </p:nvSpPr>
        <p:spPr>
          <a:xfrm>
            <a:off x="6776718" y="4131116"/>
            <a:ext cx="212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Slow drop with more exposure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874704-71F9-C696-D743-723A81653E29}"/>
              </a:ext>
            </a:extLst>
          </p:cNvPr>
          <p:cNvCxnSpPr>
            <a:cxnSpLocks/>
          </p:cNvCxnSpPr>
          <p:nvPr/>
        </p:nvCxnSpPr>
        <p:spPr>
          <a:xfrm>
            <a:off x="7051037" y="4777447"/>
            <a:ext cx="0" cy="40698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D7E9C-7FBB-91A5-AB12-90EC72D3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9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Fine-tuning PharmBERT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To test the performance of PharmBERT, we fine-tuned it on 3 different NLP tasks on drug labels: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Detection of adverse drug reaction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Drug-drug Interaction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ADME classification </a:t>
            </a:r>
          </a:p>
          <a:p>
            <a:r>
              <a:rPr lang="en-US" sz="2400" dirty="0"/>
              <a:t>We benchmarked PharmBERT against vanilla BERT, ClinicalBERT, and BioBERT.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62537-8018-1091-E956-161814B0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Detection of Adverse Drug Reaction (ADR)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What are the adverse reactions of this drug?</a:t>
            </a:r>
          </a:p>
          <a:p>
            <a:r>
              <a:rPr lang="en-US" sz="2400" dirty="0"/>
              <a:t>Data source: 2017 Text Analysis Conference (TAC 2017) </a:t>
            </a:r>
          </a:p>
          <a:p>
            <a:r>
              <a:rPr lang="en-US" sz="2400" dirty="0"/>
              <a:t>Extract adverse reactions and their related mentions (severity, factor, drug class, negation, animal) from the drug labels.</a:t>
            </a:r>
          </a:p>
          <a:p>
            <a:r>
              <a:rPr lang="en-US" sz="2400" dirty="0"/>
              <a:t>Multi-class word classification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2CF95-5D2C-5167-6D2C-1E8BF055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D4F7FF-8109-3C65-B807-50BFF374FCE6}"/>
              </a:ext>
            </a:extLst>
          </p:cNvPr>
          <p:cNvSpPr txBox="1">
            <a:spLocks/>
          </p:cNvSpPr>
          <p:nvPr/>
        </p:nvSpPr>
        <p:spPr>
          <a:xfrm>
            <a:off x="1385446" y="6275827"/>
            <a:ext cx="9319551" cy="526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Roberts, K., </a:t>
            </a:r>
            <a:r>
              <a:rPr lang="en-US" sz="1400" dirty="0" err="1"/>
              <a:t>Demner-Fushman</a:t>
            </a:r>
            <a:r>
              <a:rPr lang="en-US" sz="1400" dirty="0"/>
              <a:t>, D., &amp; </a:t>
            </a:r>
            <a:r>
              <a:rPr lang="en-US" sz="1400" dirty="0" err="1"/>
              <a:t>Tonning</a:t>
            </a:r>
            <a:r>
              <a:rPr lang="en-US" sz="1400" dirty="0"/>
              <a:t>, J. M. (2017, November). Overview of the TAC 2017 Adverse Reaction Extraction from Drug Labels Track. In TAC.</a:t>
            </a:r>
          </a:p>
        </p:txBody>
      </p:sp>
    </p:spTree>
    <p:extLst>
      <p:ext uri="{BB962C8B-B14F-4D97-AF65-F5344CB8AC3E}">
        <p14:creationId xmlns:p14="http://schemas.microsoft.com/office/powerpoint/2010/main" val="42679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06828-5833-A141-AF4D-360525AF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880874-6004-1AA4-C0DF-142B42BB1D73}"/>
              </a:ext>
            </a:extLst>
          </p:cNvPr>
          <p:cNvSpPr/>
          <p:nvPr/>
        </p:nvSpPr>
        <p:spPr>
          <a:xfrm>
            <a:off x="984504" y="2358109"/>
            <a:ext cx="11039856" cy="795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Exclusive of an uncommon, mild injection site reaction, no adverse reactions to  11  C-choline have been reported.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B104047-A348-00A1-3EF2-E56F349E64C9}"/>
              </a:ext>
            </a:extLst>
          </p:cNvPr>
          <p:cNvSpPr/>
          <p:nvPr/>
        </p:nvSpPr>
        <p:spPr>
          <a:xfrm>
            <a:off x="1476756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E2E6348-35CA-E0C0-44AC-1AB76E221765}"/>
              </a:ext>
            </a:extLst>
          </p:cNvPr>
          <p:cNvSpPr/>
          <p:nvPr/>
        </p:nvSpPr>
        <p:spPr>
          <a:xfrm>
            <a:off x="1937004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65FA12-067D-EB8C-6FAF-2936F20A2068}"/>
              </a:ext>
            </a:extLst>
          </p:cNvPr>
          <p:cNvSpPr/>
          <p:nvPr/>
        </p:nvSpPr>
        <p:spPr>
          <a:xfrm>
            <a:off x="2225040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7FA18B1-FC18-F4BA-4E29-980F075762A4}"/>
              </a:ext>
            </a:extLst>
          </p:cNvPr>
          <p:cNvSpPr/>
          <p:nvPr/>
        </p:nvSpPr>
        <p:spPr>
          <a:xfrm>
            <a:off x="2817876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E313B49-9501-F4AB-7280-7B80DA713140}"/>
              </a:ext>
            </a:extLst>
          </p:cNvPr>
          <p:cNvSpPr/>
          <p:nvPr/>
        </p:nvSpPr>
        <p:spPr>
          <a:xfrm>
            <a:off x="3741420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54EF787-CE2B-70C6-B0EF-88F24BD5F563}"/>
              </a:ext>
            </a:extLst>
          </p:cNvPr>
          <p:cNvSpPr/>
          <p:nvPr/>
        </p:nvSpPr>
        <p:spPr>
          <a:xfrm>
            <a:off x="4390644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DCC1406-F84A-F850-6D0D-1200969A44B3}"/>
              </a:ext>
            </a:extLst>
          </p:cNvPr>
          <p:cNvSpPr/>
          <p:nvPr/>
        </p:nvSpPr>
        <p:spPr>
          <a:xfrm>
            <a:off x="5047488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6F36F319-B467-441E-B26F-650166C64DBC}"/>
              </a:ext>
            </a:extLst>
          </p:cNvPr>
          <p:cNvSpPr/>
          <p:nvPr/>
        </p:nvSpPr>
        <p:spPr>
          <a:xfrm>
            <a:off x="5612892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63A30C2-8560-B011-FE13-AFDE0DC51DDB}"/>
              </a:ext>
            </a:extLst>
          </p:cNvPr>
          <p:cNvSpPr/>
          <p:nvPr/>
        </p:nvSpPr>
        <p:spPr>
          <a:xfrm>
            <a:off x="6274308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D4FC111-51D3-B839-F09C-668CFDAA409F}"/>
              </a:ext>
            </a:extLst>
          </p:cNvPr>
          <p:cNvSpPr/>
          <p:nvPr/>
        </p:nvSpPr>
        <p:spPr>
          <a:xfrm>
            <a:off x="6844284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E19E38A-CA76-ABE0-7744-24200227000F}"/>
              </a:ext>
            </a:extLst>
          </p:cNvPr>
          <p:cNvSpPr/>
          <p:nvPr/>
        </p:nvSpPr>
        <p:spPr>
          <a:xfrm>
            <a:off x="7653528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3BFC1E5-09B1-EC00-4B0A-8068773C90B1}"/>
              </a:ext>
            </a:extLst>
          </p:cNvPr>
          <p:cNvSpPr/>
          <p:nvPr/>
        </p:nvSpPr>
        <p:spPr>
          <a:xfrm>
            <a:off x="8279892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AE6E0C8-8D74-3C48-328B-C89DD6EBB7B1}"/>
              </a:ext>
            </a:extLst>
          </p:cNvPr>
          <p:cNvSpPr/>
          <p:nvPr/>
        </p:nvSpPr>
        <p:spPr>
          <a:xfrm>
            <a:off x="8549640" y="3041936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E1A286A6-946C-44FD-91D4-8E71644F2FA0}"/>
              </a:ext>
            </a:extLst>
          </p:cNvPr>
          <p:cNvSpPr/>
          <p:nvPr/>
        </p:nvSpPr>
        <p:spPr>
          <a:xfrm>
            <a:off x="9154668" y="3028220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4008D510-3FF8-D73F-AC9B-26D9E9445751}"/>
              </a:ext>
            </a:extLst>
          </p:cNvPr>
          <p:cNvSpPr/>
          <p:nvPr/>
        </p:nvSpPr>
        <p:spPr>
          <a:xfrm>
            <a:off x="9909048" y="2966633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0A19A1D-0317-7C7E-CCCA-A596347B97BB}"/>
              </a:ext>
            </a:extLst>
          </p:cNvPr>
          <p:cNvSpPr/>
          <p:nvPr/>
        </p:nvSpPr>
        <p:spPr>
          <a:xfrm>
            <a:off x="10407396" y="2966633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147749D-E9E9-B573-2FB6-5ACB73ACD047}"/>
              </a:ext>
            </a:extLst>
          </p:cNvPr>
          <p:cNvSpPr/>
          <p:nvPr/>
        </p:nvSpPr>
        <p:spPr>
          <a:xfrm>
            <a:off x="11047476" y="2966633"/>
            <a:ext cx="150876" cy="1261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08A51923-F1C4-0E37-3E0B-C801AEB0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312" y="4498375"/>
            <a:ext cx="7528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AdverseReaction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C8C88D57-1925-AF38-394C-01C362751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66" y="4498374"/>
            <a:ext cx="7528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AdverseReaction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5DCF5F8E-2844-256B-D0E2-A25D4B7DB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498374"/>
            <a:ext cx="7528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AdverseReaction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0C6DAE52-FEDA-43D7-3A7F-240F539C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898" y="4595923"/>
            <a:ext cx="8877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Severity</a:t>
            </a: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E841674B-E746-C472-9CB2-641381E97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913" y="4559928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64D8F5FC-973A-BDB9-C3CB-4E2D1430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43" y="4555940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A86A1C46-6950-0DE1-1428-C3E7867A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30" y="4544296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80E49961-3407-A6FE-B0AA-5C0376B12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115" y="4555940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09C2970F-5D44-85A4-FE91-B870146AB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458" y="4555939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BB880D9C-7E9C-2481-2590-657C10C1A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850" y="4544295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E129BEAA-2010-93E3-0A46-B4B592FF6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094" y="4572839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36E40DB-3309-6243-54B6-CF7152955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1522" y="4565990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50F62124-9224-E119-8D24-0EFAFEB5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331" y="4555938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F287263-5F1A-18EF-D5FF-B779FC8EA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5234" y="4583166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3133D211-B869-7E1E-DBDB-E6288C2C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636" y="4565989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095855F9-629E-03E3-0732-13A8841C5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728" y="4555937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DF1DBA49-5567-100C-6787-8EF0957C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1696" y="4565988"/>
            <a:ext cx="380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A8F66A-A17A-0659-2590-39F8C4E065C5}"/>
              </a:ext>
            </a:extLst>
          </p:cNvPr>
          <p:cNvSpPr txBox="1"/>
          <p:nvPr/>
        </p:nvSpPr>
        <p:spPr>
          <a:xfrm>
            <a:off x="167640" y="25973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1F7DCA-1350-205E-0638-567E63245B22}"/>
              </a:ext>
            </a:extLst>
          </p:cNvPr>
          <p:cNvSpPr txBox="1"/>
          <p:nvPr/>
        </p:nvSpPr>
        <p:spPr>
          <a:xfrm>
            <a:off x="173226" y="439850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2BE14D-8BC5-2433-E0C6-59F9B8F4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ADR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9DE4FC-CC67-339F-3946-5BAA3BE9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38731"/>
              </p:ext>
            </p:extLst>
          </p:nvPr>
        </p:nvGraphicFramePr>
        <p:xfrm>
          <a:off x="3317235" y="2720395"/>
          <a:ext cx="5557520" cy="3105851"/>
        </p:xfrm>
        <a:graphic>
          <a:graphicData uri="http://schemas.openxmlformats.org/drawingml/2006/table">
            <a:tbl>
              <a:tblPr firstRow="1" firstCol="1" bandRow="1"/>
              <a:tblGrid>
                <a:gridCol w="2768610">
                  <a:extLst>
                    <a:ext uri="{9D8B030D-6E8A-4147-A177-3AD203B41FA5}">
                      <a16:colId xmlns:a16="http://schemas.microsoft.com/office/drawing/2014/main" val="1668838446"/>
                    </a:ext>
                  </a:extLst>
                </a:gridCol>
                <a:gridCol w="2788910">
                  <a:extLst>
                    <a:ext uri="{9D8B030D-6E8A-4147-A177-3AD203B41FA5}">
                      <a16:colId xmlns:a16="http://schemas.microsoft.com/office/drawing/2014/main" val="1093190470"/>
                    </a:ext>
                  </a:extLst>
                </a:gridCol>
              </a:tblGrid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F1 (standard error)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41229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uncased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0.8769 (0.0016)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412003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0.8700 (0.0017)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75517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ClinicalBERT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0.8760 (0.0029)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88252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BioBERT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0.8897 (0.0009)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8687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uncased 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0.8923 (0.0012)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96425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0.8845 (0.0007)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62493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B25CA-2435-3ACA-04AB-1B6A38C9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Extraction of Drug-Drug Interaction (DDI)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9715651" cy="3959619"/>
          </a:xfrm>
        </p:spPr>
        <p:txBody>
          <a:bodyPr>
            <a:normAutofit/>
          </a:bodyPr>
          <a:lstStyle/>
          <a:p>
            <a:r>
              <a:rPr lang="en-US" sz="2400" dirty="0"/>
              <a:t>Next task: DDI</a:t>
            </a:r>
          </a:p>
          <a:p>
            <a:r>
              <a:rPr lang="en-US" sz="2400" dirty="0"/>
              <a:t>Eighth leading cause of death in the United States of America </a:t>
            </a:r>
          </a:p>
          <a:p>
            <a:r>
              <a:rPr lang="en-US" sz="2400" dirty="0"/>
              <a:t>Does this drug interfere with other drugs?</a:t>
            </a:r>
          </a:p>
          <a:p>
            <a:r>
              <a:rPr lang="en-US" sz="2400" dirty="0"/>
              <a:t>Data source: SemEval-2013 Task 9.2 </a:t>
            </a:r>
          </a:p>
          <a:p>
            <a:r>
              <a:rPr lang="en-US" sz="2400" dirty="0"/>
              <a:t>Multi-class text classification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E2E72-C9CF-6A49-2BAC-119C9DE6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2AF260-1A33-3B89-6422-54E46A43D29F}"/>
              </a:ext>
            </a:extLst>
          </p:cNvPr>
          <p:cNvSpPr txBox="1">
            <a:spLocks/>
          </p:cNvSpPr>
          <p:nvPr/>
        </p:nvSpPr>
        <p:spPr>
          <a:xfrm>
            <a:off x="1155549" y="6275827"/>
            <a:ext cx="9319551" cy="526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Segura-</a:t>
            </a:r>
            <a:r>
              <a:rPr lang="en-US" sz="1400" dirty="0" err="1"/>
              <a:t>Bedmar</a:t>
            </a:r>
            <a:r>
              <a:rPr lang="en-US" sz="1400" dirty="0"/>
              <a:t>, I., Martínez Fernández, P., &amp; Herrero </a:t>
            </a:r>
            <a:r>
              <a:rPr lang="en-US" sz="1400" dirty="0" err="1"/>
              <a:t>Zazo</a:t>
            </a:r>
            <a:r>
              <a:rPr lang="en-US" sz="1400" dirty="0"/>
              <a:t>, M. (2013). Semeval-2013 task 9: Extraction of drug-drug interactions from biomedical texts. Association for Computational Linguistics.</a:t>
            </a:r>
          </a:p>
        </p:txBody>
      </p:sp>
    </p:spTree>
    <p:extLst>
      <p:ext uri="{BB962C8B-B14F-4D97-AF65-F5344CB8AC3E}">
        <p14:creationId xmlns:p14="http://schemas.microsoft.com/office/powerpoint/2010/main" val="18077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PharmBERT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C5FC-44C3-59A4-072E-17A3E422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B0E404-E5E4-3BC3-E26C-BC35F68D5567}"/>
              </a:ext>
            </a:extLst>
          </p:cNvPr>
          <p:cNvSpPr txBox="1">
            <a:spLocks/>
          </p:cNvSpPr>
          <p:nvPr/>
        </p:nvSpPr>
        <p:spPr>
          <a:xfrm>
            <a:off x="1307948" y="23697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large language model for drug label data</a:t>
            </a:r>
          </a:p>
          <a:p>
            <a:r>
              <a:rPr lang="en-US" sz="2400" dirty="0"/>
              <a:t>Developed at Liang Lab, Drexel University</a:t>
            </a:r>
          </a:p>
          <a:p>
            <a:r>
              <a:rPr lang="en-US" sz="2400" dirty="0"/>
              <a:t>For the FDA</a:t>
            </a:r>
          </a:p>
          <a:p>
            <a:r>
              <a:rPr lang="en-US" sz="2400" dirty="0"/>
              <a:t>Well-received</a:t>
            </a:r>
          </a:p>
          <a:p>
            <a:r>
              <a:rPr lang="en-US" sz="2400" dirty="0"/>
              <a:t>Publicly available for the NLP community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4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DDI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2CF95-5D2C-5167-6D2C-1E8BF055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3977E7-1235-18F7-C237-EAEAC8041EF4}"/>
              </a:ext>
            </a:extLst>
          </p:cNvPr>
          <p:cNvSpPr/>
          <p:nvPr/>
        </p:nvSpPr>
        <p:spPr>
          <a:xfrm>
            <a:off x="1452879" y="2175599"/>
            <a:ext cx="7797795" cy="6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interaction trials have been conducted with MEPRON and rifabutin.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2118B6-0CB2-53DE-ECB8-88F8A3BD0734}"/>
              </a:ext>
            </a:extLst>
          </p:cNvPr>
          <p:cNvCxnSpPr>
            <a:cxnSpLocks/>
          </p:cNvCxnSpPr>
          <p:nvPr/>
        </p:nvCxnSpPr>
        <p:spPr>
          <a:xfrm>
            <a:off x="9382760" y="2502728"/>
            <a:ext cx="426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F69E5E-8CCD-913E-8F29-2E238F001F0D}"/>
              </a:ext>
            </a:extLst>
          </p:cNvPr>
          <p:cNvSpPr txBox="1"/>
          <p:nvPr/>
        </p:nvSpPr>
        <p:spPr>
          <a:xfrm>
            <a:off x="9982200" y="2336373"/>
            <a:ext cx="8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DDI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CC1223-A3EB-5A39-AAD2-C2448DA77EDA}"/>
              </a:ext>
            </a:extLst>
          </p:cNvPr>
          <p:cNvCxnSpPr>
            <a:cxnSpLocks/>
          </p:cNvCxnSpPr>
          <p:nvPr/>
        </p:nvCxnSpPr>
        <p:spPr>
          <a:xfrm>
            <a:off x="6482080" y="2700699"/>
            <a:ext cx="8432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BE1E91-2C47-C32A-B4AB-CF99A7C9D41D}"/>
              </a:ext>
            </a:extLst>
          </p:cNvPr>
          <p:cNvCxnSpPr>
            <a:cxnSpLocks/>
          </p:cNvCxnSpPr>
          <p:nvPr/>
        </p:nvCxnSpPr>
        <p:spPr>
          <a:xfrm>
            <a:off x="7736840" y="2700699"/>
            <a:ext cx="82804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3E1238-0B23-4685-F883-58D574AF6E0A}"/>
              </a:ext>
            </a:extLst>
          </p:cNvPr>
          <p:cNvSpPr/>
          <p:nvPr/>
        </p:nvSpPr>
        <p:spPr>
          <a:xfrm>
            <a:off x="1463040" y="3159760"/>
            <a:ext cx="7802880" cy="6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Clinical implications of warfarin interactions with five sedatives.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23E34-00E7-D26F-5A62-4262B3B644BD}"/>
              </a:ext>
            </a:extLst>
          </p:cNvPr>
          <p:cNvCxnSpPr>
            <a:cxnSpLocks/>
          </p:cNvCxnSpPr>
          <p:nvPr/>
        </p:nvCxnSpPr>
        <p:spPr>
          <a:xfrm>
            <a:off x="9382760" y="3522679"/>
            <a:ext cx="426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B86AEC-FC39-DA06-D912-7FA15E3C29FC}"/>
              </a:ext>
            </a:extLst>
          </p:cNvPr>
          <p:cNvSpPr txBox="1"/>
          <p:nvPr/>
        </p:nvSpPr>
        <p:spPr>
          <a:xfrm>
            <a:off x="9921239" y="3327853"/>
            <a:ext cx="8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AD191B-BB90-902B-00E4-36760BDAFECE}"/>
              </a:ext>
            </a:extLst>
          </p:cNvPr>
          <p:cNvCxnSpPr>
            <a:cxnSpLocks/>
          </p:cNvCxnSpPr>
          <p:nvPr/>
        </p:nvCxnSpPr>
        <p:spPr>
          <a:xfrm>
            <a:off x="4503414" y="3699702"/>
            <a:ext cx="8432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FA4454-66FE-9B35-1F3C-6773C808CBB1}"/>
              </a:ext>
            </a:extLst>
          </p:cNvPr>
          <p:cNvCxnSpPr>
            <a:cxnSpLocks/>
          </p:cNvCxnSpPr>
          <p:nvPr/>
        </p:nvCxnSpPr>
        <p:spPr>
          <a:xfrm>
            <a:off x="7388860" y="3688811"/>
            <a:ext cx="9220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D6B581-42C6-35FA-5D03-0306B0977471}"/>
              </a:ext>
            </a:extLst>
          </p:cNvPr>
          <p:cNvSpPr/>
          <p:nvPr/>
        </p:nvSpPr>
        <p:spPr>
          <a:xfrm>
            <a:off x="1442714" y="4135120"/>
            <a:ext cx="7807961" cy="6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Aminoglutethimide diminishes the effect of coumarin.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E26A7F-D6A6-5F49-4096-A1789A612CDC}"/>
              </a:ext>
            </a:extLst>
          </p:cNvPr>
          <p:cNvCxnSpPr>
            <a:cxnSpLocks/>
          </p:cNvCxnSpPr>
          <p:nvPr/>
        </p:nvCxnSpPr>
        <p:spPr>
          <a:xfrm>
            <a:off x="9362435" y="4498039"/>
            <a:ext cx="426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F014DE-05FB-92FD-AC9A-AB38F5DD2AE2}"/>
              </a:ext>
            </a:extLst>
          </p:cNvPr>
          <p:cNvSpPr txBox="1"/>
          <p:nvPr/>
        </p:nvSpPr>
        <p:spPr>
          <a:xfrm>
            <a:off x="9900914" y="4303213"/>
            <a:ext cx="91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9F5D07-CE90-0B56-1C4F-457A865C4188}"/>
              </a:ext>
            </a:extLst>
          </p:cNvPr>
          <p:cNvCxnSpPr>
            <a:cxnSpLocks/>
          </p:cNvCxnSpPr>
          <p:nvPr/>
        </p:nvCxnSpPr>
        <p:spPr>
          <a:xfrm flipV="1">
            <a:off x="2792596" y="4665226"/>
            <a:ext cx="1850524" cy="731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09D06A-9763-556B-4620-91205B768486}"/>
              </a:ext>
            </a:extLst>
          </p:cNvPr>
          <p:cNvCxnSpPr>
            <a:cxnSpLocks/>
          </p:cNvCxnSpPr>
          <p:nvPr/>
        </p:nvCxnSpPr>
        <p:spPr>
          <a:xfrm flipV="1">
            <a:off x="6949440" y="4665226"/>
            <a:ext cx="873760" cy="731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405770B-0D5D-BEF0-43C5-14F7BEBD0465}"/>
              </a:ext>
            </a:extLst>
          </p:cNvPr>
          <p:cNvSpPr/>
          <p:nvPr/>
        </p:nvSpPr>
        <p:spPr>
          <a:xfrm>
            <a:off x="1452879" y="5110480"/>
            <a:ext cx="7797799" cy="6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vitro, propranolol appears to be displaced from its binding sites by diltiazem.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021F6F-51DF-F7FC-BCB2-7F815186BC11}"/>
              </a:ext>
            </a:extLst>
          </p:cNvPr>
          <p:cNvCxnSpPr>
            <a:cxnSpLocks/>
          </p:cNvCxnSpPr>
          <p:nvPr/>
        </p:nvCxnSpPr>
        <p:spPr>
          <a:xfrm>
            <a:off x="9362440" y="5473399"/>
            <a:ext cx="426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C5A7267-CF13-B5CB-E6A5-7ECF304C462E}"/>
              </a:ext>
            </a:extLst>
          </p:cNvPr>
          <p:cNvSpPr txBox="1"/>
          <p:nvPr/>
        </p:nvSpPr>
        <p:spPr>
          <a:xfrm>
            <a:off x="9900919" y="5278573"/>
            <a:ext cx="138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Mechanism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813E58-F611-D518-FD68-EFEE0B29F374}"/>
              </a:ext>
            </a:extLst>
          </p:cNvPr>
          <p:cNvCxnSpPr>
            <a:cxnSpLocks/>
          </p:cNvCxnSpPr>
          <p:nvPr/>
        </p:nvCxnSpPr>
        <p:spPr>
          <a:xfrm flipV="1">
            <a:off x="2343816" y="5633267"/>
            <a:ext cx="1089226" cy="731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1D7DCF-2DDF-FE54-549B-F98EED4501A0}"/>
              </a:ext>
            </a:extLst>
          </p:cNvPr>
          <p:cNvCxnSpPr>
            <a:cxnSpLocks/>
          </p:cNvCxnSpPr>
          <p:nvPr/>
        </p:nvCxnSpPr>
        <p:spPr>
          <a:xfrm flipV="1">
            <a:off x="7990843" y="5629607"/>
            <a:ext cx="873760" cy="731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1CE85BE-BBC7-DDC8-83B0-220EDEFE606B}"/>
              </a:ext>
            </a:extLst>
          </p:cNvPr>
          <p:cNvSpPr/>
          <p:nvPr/>
        </p:nvSpPr>
        <p:spPr>
          <a:xfrm>
            <a:off x="1452879" y="6061948"/>
            <a:ext cx="7797799" cy="6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Therefore, indomethacin and diflunisal should not be used concomitantly.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483DAC-A0D7-F94A-79DC-047A97EAE1FA}"/>
              </a:ext>
            </a:extLst>
          </p:cNvPr>
          <p:cNvCxnSpPr>
            <a:cxnSpLocks/>
          </p:cNvCxnSpPr>
          <p:nvPr/>
        </p:nvCxnSpPr>
        <p:spPr>
          <a:xfrm>
            <a:off x="9362440" y="6424867"/>
            <a:ext cx="426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B2D7A73-FF49-4ED7-F0B7-683F952608AE}"/>
              </a:ext>
            </a:extLst>
          </p:cNvPr>
          <p:cNvSpPr txBox="1"/>
          <p:nvPr/>
        </p:nvSpPr>
        <p:spPr>
          <a:xfrm>
            <a:off x="9900919" y="6230041"/>
            <a:ext cx="138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BE58F-C3B8-7C9E-F151-7D479660EF4C}"/>
              </a:ext>
            </a:extLst>
          </p:cNvPr>
          <p:cNvCxnSpPr>
            <a:cxnSpLocks/>
          </p:cNvCxnSpPr>
          <p:nvPr/>
        </p:nvCxnSpPr>
        <p:spPr>
          <a:xfrm>
            <a:off x="2941322" y="6603032"/>
            <a:ext cx="127507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B3B2FF-0D0A-0708-048B-0182FB607016}"/>
              </a:ext>
            </a:extLst>
          </p:cNvPr>
          <p:cNvCxnSpPr>
            <a:cxnSpLocks/>
          </p:cNvCxnSpPr>
          <p:nvPr/>
        </p:nvCxnSpPr>
        <p:spPr>
          <a:xfrm>
            <a:off x="4724400" y="6617088"/>
            <a:ext cx="7924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25" grpId="0" animBg="1"/>
      <p:bldP spid="27" grpId="0"/>
      <p:bldP spid="33" grpId="0" animBg="1"/>
      <p:bldP spid="35" grpId="0"/>
      <p:bldP spid="44" grpId="0" animBg="1"/>
      <p:bldP spid="46" grpId="0"/>
      <p:bldP spid="51" grpId="0" animBg="1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Extraction of Drug-Drug Interaction (DDI)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9DE4FC-CC67-339F-3946-5BAA3BE9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37112"/>
              </p:ext>
            </p:extLst>
          </p:nvPr>
        </p:nvGraphicFramePr>
        <p:xfrm>
          <a:off x="3317235" y="2365268"/>
          <a:ext cx="5557520" cy="3143909"/>
        </p:xfrm>
        <a:graphic>
          <a:graphicData uri="http://schemas.openxmlformats.org/drawingml/2006/table">
            <a:tbl>
              <a:tblPr firstRow="1" firstCol="1" bandRow="1"/>
              <a:tblGrid>
                <a:gridCol w="2768610">
                  <a:extLst>
                    <a:ext uri="{9D8B030D-6E8A-4147-A177-3AD203B41FA5}">
                      <a16:colId xmlns:a16="http://schemas.microsoft.com/office/drawing/2014/main" val="1668838446"/>
                    </a:ext>
                  </a:extLst>
                </a:gridCol>
                <a:gridCol w="2788910">
                  <a:extLst>
                    <a:ext uri="{9D8B030D-6E8A-4147-A177-3AD203B41FA5}">
                      <a16:colId xmlns:a16="http://schemas.microsoft.com/office/drawing/2014/main" val="1093190470"/>
                    </a:ext>
                  </a:extLst>
                </a:gridCol>
              </a:tblGrid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F1 (standard error)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41229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uncased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0.7814 (0.0027)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412003"/>
                  </a:ext>
                </a:extLst>
              </a:tr>
              <a:tr h="48175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0.7772 (0.0072)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75517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ClinicalBERT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0.7672 (0.0030)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88252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BioBERT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0.7905 (0.0036)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8687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uncased 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0.8047 (0.0045)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96425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0.8005 (0.0050)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62493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E2E72-C9CF-6A49-2BAC-119C9DE6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4940441" cy="3959619"/>
          </a:xfrm>
        </p:spPr>
        <p:txBody>
          <a:bodyPr>
            <a:normAutofit/>
          </a:bodyPr>
          <a:lstStyle/>
          <a:p>
            <a:r>
              <a:rPr lang="en-US" sz="2400" dirty="0"/>
              <a:t>Pharmacokinetics text classification </a:t>
            </a:r>
          </a:p>
          <a:p>
            <a:r>
              <a:rPr lang="en-US" sz="2400" dirty="0"/>
              <a:t>Enhance assessment of PSGs</a:t>
            </a:r>
          </a:p>
          <a:p>
            <a:r>
              <a:rPr lang="en-US" sz="2400" dirty="0"/>
              <a:t>FDA assessor needs to classify text into absorption, distribution, metabolism, excretion, and others</a:t>
            </a:r>
          </a:p>
          <a:p>
            <a:r>
              <a:rPr lang="en-US" sz="2400" dirty="0"/>
              <a:t>Multi-class text classification</a:t>
            </a:r>
          </a:p>
          <a:p>
            <a:r>
              <a:rPr lang="en-US" sz="2400" dirty="0"/>
              <a:t>Automating ADME classification can help the FDA assessor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103E-17F3-3284-913A-CF64A741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5D14F1E-47EF-3AF5-7F02-16B827653BAB}"/>
              </a:ext>
            </a:extLst>
          </p:cNvPr>
          <p:cNvSpPr txBox="1">
            <a:spLocks/>
          </p:cNvSpPr>
          <p:nvPr/>
        </p:nvSpPr>
        <p:spPr>
          <a:xfrm>
            <a:off x="1155549" y="6275827"/>
            <a:ext cx="9643631" cy="526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Shi, Y., Wang, J., Ren, P., ValizadehAslani, T., Zhang, Y., Hu, M., &amp; Liang, H. (2023). Fine-Tuning BERT for Automatic ADME Semantic Labeling in FDA Drug Labeling to Enhance Product-Specific Guidance Assessment. Journal of Biomedical Informatics, 104285.</a:t>
            </a:r>
          </a:p>
        </p:txBody>
      </p:sp>
      <p:pic>
        <p:nvPicPr>
          <p:cNvPr id="9" name="Picture 8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89E0F3F-8956-B4D1-E268-C827BF88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2" y="1842845"/>
            <a:ext cx="5190879" cy="42822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96E2BF-D92E-4A02-7BE4-AF66D7B2F686}"/>
              </a:ext>
            </a:extLst>
          </p:cNvPr>
          <p:cNvSpPr txBox="1">
            <a:spLocks/>
          </p:cNvSpPr>
          <p:nvPr/>
        </p:nvSpPr>
        <p:spPr>
          <a:xfrm>
            <a:off x="10714502" y="2273666"/>
            <a:ext cx="1200912" cy="3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A</a:t>
            </a:r>
            <a:r>
              <a:rPr lang="en-US" sz="1400" dirty="0"/>
              <a:t>bsorption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A96E1BD-4906-8CE7-70F3-3BFF2B195F4A}"/>
              </a:ext>
            </a:extLst>
          </p:cNvPr>
          <p:cNvSpPr/>
          <p:nvPr/>
        </p:nvSpPr>
        <p:spPr>
          <a:xfrm>
            <a:off x="10503408" y="2109216"/>
            <a:ext cx="211094" cy="5974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FB1869-1DD8-6C0F-0437-6F8290D33BBD}"/>
              </a:ext>
            </a:extLst>
          </p:cNvPr>
          <p:cNvSpPr txBox="1">
            <a:spLocks/>
          </p:cNvSpPr>
          <p:nvPr/>
        </p:nvSpPr>
        <p:spPr>
          <a:xfrm>
            <a:off x="10714502" y="3024892"/>
            <a:ext cx="1200912" cy="35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A</a:t>
            </a:r>
            <a:r>
              <a:rPr lang="en-US" sz="1400" dirty="0"/>
              <a:t>bsorption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FCEA41C-C8B5-5979-EC4B-77D16A70BD18}"/>
              </a:ext>
            </a:extLst>
          </p:cNvPr>
          <p:cNvSpPr/>
          <p:nvPr/>
        </p:nvSpPr>
        <p:spPr>
          <a:xfrm>
            <a:off x="10503408" y="2841444"/>
            <a:ext cx="211094" cy="67594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10D274E-E92F-84FF-B4C1-CB4C77983614}"/>
              </a:ext>
            </a:extLst>
          </p:cNvPr>
          <p:cNvSpPr txBox="1">
            <a:spLocks/>
          </p:cNvSpPr>
          <p:nvPr/>
        </p:nvSpPr>
        <p:spPr>
          <a:xfrm>
            <a:off x="10714502" y="3744911"/>
            <a:ext cx="1200912" cy="31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M</a:t>
            </a:r>
            <a:r>
              <a:rPr lang="en-US" sz="1400" dirty="0"/>
              <a:t>etabolism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FFD5B80-BD22-AD50-E589-F64B0FBF6E31}"/>
              </a:ext>
            </a:extLst>
          </p:cNvPr>
          <p:cNvSpPr/>
          <p:nvPr/>
        </p:nvSpPr>
        <p:spPr>
          <a:xfrm>
            <a:off x="10503408" y="3587267"/>
            <a:ext cx="211094" cy="5823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E603236-966F-A445-6948-1BE76C1D803F}"/>
              </a:ext>
            </a:extLst>
          </p:cNvPr>
          <p:cNvSpPr txBox="1">
            <a:spLocks/>
          </p:cNvSpPr>
          <p:nvPr/>
        </p:nvSpPr>
        <p:spPr>
          <a:xfrm>
            <a:off x="10586269" y="4392598"/>
            <a:ext cx="1200912" cy="31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E</a:t>
            </a:r>
            <a:r>
              <a:rPr lang="en-US" sz="1400" dirty="0"/>
              <a:t>xcretion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984150F-3552-0DB2-F030-2993A0470386}"/>
              </a:ext>
            </a:extLst>
          </p:cNvPr>
          <p:cNvSpPr/>
          <p:nvPr/>
        </p:nvSpPr>
        <p:spPr>
          <a:xfrm>
            <a:off x="10503408" y="4235783"/>
            <a:ext cx="211094" cy="60068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22CB248-A164-1F9E-3A53-EC2C7D6F9057}"/>
              </a:ext>
            </a:extLst>
          </p:cNvPr>
          <p:cNvSpPr txBox="1">
            <a:spLocks/>
          </p:cNvSpPr>
          <p:nvPr/>
        </p:nvSpPr>
        <p:spPr>
          <a:xfrm>
            <a:off x="10662230" y="4930128"/>
            <a:ext cx="1200912" cy="31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/>
              <a:t>D</a:t>
            </a:r>
            <a:r>
              <a:rPr lang="en-US" sz="1400" dirty="0"/>
              <a:t>istribution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0B328D3-53D6-6E76-4AE5-899BE22ED46D}"/>
              </a:ext>
            </a:extLst>
          </p:cNvPr>
          <p:cNvSpPr/>
          <p:nvPr/>
        </p:nvSpPr>
        <p:spPr>
          <a:xfrm>
            <a:off x="10500003" y="4919327"/>
            <a:ext cx="211094" cy="31974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animBg="1"/>
      <p:bldP spid="14" grpId="0" build="p"/>
      <p:bldP spid="15" grpId="0" animBg="1"/>
      <p:bldP spid="16" grpId="0" build="p"/>
      <p:bldP spid="17" grpId="0" animBg="1"/>
      <p:bldP spid="18" grpId="0" build="p"/>
      <p:bldP spid="19" grpId="0" animBg="1"/>
      <p:bldP spid="20" grpId="0" build="p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9DE4FC-CC67-339F-3946-5BAA3BE9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17499"/>
              </p:ext>
            </p:extLst>
          </p:nvPr>
        </p:nvGraphicFramePr>
        <p:xfrm>
          <a:off x="3317235" y="2542463"/>
          <a:ext cx="5557520" cy="3105851"/>
        </p:xfrm>
        <a:graphic>
          <a:graphicData uri="http://schemas.openxmlformats.org/drawingml/2006/table">
            <a:tbl>
              <a:tblPr firstRow="1" firstCol="1" bandRow="1"/>
              <a:tblGrid>
                <a:gridCol w="2768610">
                  <a:extLst>
                    <a:ext uri="{9D8B030D-6E8A-4147-A177-3AD203B41FA5}">
                      <a16:colId xmlns:a16="http://schemas.microsoft.com/office/drawing/2014/main" val="1668838446"/>
                    </a:ext>
                  </a:extLst>
                </a:gridCol>
                <a:gridCol w="2788910">
                  <a:extLst>
                    <a:ext uri="{9D8B030D-6E8A-4147-A177-3AD203B41FA5}">
                      <a16:colId xmlns:a16="http://schemas.microsoft.com/office/drawing/2014/main" val="1093190470"/>
                    </a:ext>
                  </a:extLst>
                </a:gridCol>
              </a:tblGrid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F1 (standard error)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41229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uncased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0.9025 (0.0029)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412003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0.9021 (0.0033)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75517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ClinicalBERT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0.9033 (0.0035)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88252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BioBERT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0.9116 (0.0019)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8687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uncased 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0.9132 (0.0026)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96425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0.9165 (0.0036)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62493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103E-17F3-3284-913A-CF64A741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 – few-shot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31A9D4-C60A-8556-A8CA-DC732BC15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985"/>
            <a:ext cx="5146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Language models can store knowledge from pre-training data.</a:t>
            </a:r>
          </a:p>
          <a:p>
            <a:r>
              <a:rPr lang="en-US" dirty="0"/>
              <a:t>Is the pre-training knowledge responsible for the good performance of PharmBERT?</a:t>
            </a:r>
          </a:p>
          <a:p>
            <a:r>
              <a:rPr lang="en-US" dirty="0"/>
              <a:t>Hypothesis: PharmBERT performs better than the vanilla BERT if number of fine-tuning samples is limited.</a:t>
            </a:r>
          </a:p>
          <a:p>
            <a:r>
              <a:rPr lang="en-US" dirty="0"/>
              <a:t>Because, here, the model cannot learn the knowledge during fine-tuning.</a:t>
            </a:r>
          </a:p>
          <a:p>
            <a:endParaRPr lang="en-US" dirty="0"/>
          </a:p>
        </p:txBody>
      </p:sp>
      <p:pic>
        <p:nvPicPr>
          <p:cNvPr id="7" name="Content Placeholder 4" descr="A graph showing the number of training samples per class&#10;&#10;Description automatically generated with medium confidence">
            <a:extLst>
              <a:ext uri="{FF2B5EF4-FFF2-40B4-BE49-F238E27FC236}">
                <a16:creationId xmlns:a16="http://schemas.microsoft.com/office/drawing/2014/main" id="{D142911E-AEEE-5C54-BB06-A4567634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2985"/>
            <a:ext cx="5801784" cy="43513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A7BF5F-0403-A64D-2029-DDEB9930E622}"/>
              </a:ext>
            </a:extLst>
          </p:cNvPr>
          <p:cNvCxnSpPr>
            <a:cxnSpLocks/>
          </p:cNvCxnSpPr>
          <p:nvPr/>
        </p:nvCxnSpPr>
        <p:spPr>
          <a:xfrm flipV="1">
            <a:off x="9712950" y="3027680"/>
            <a:ext cx="0" cy="200660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9867C5-83D7-14DA-CC34-5BBCDB0C96D9}"/>
              </a:ext>
            </a:extLst>
          </p:cNvPr>
          <p:cNvSpPr txBox="1"/>
          <p:nvPr/>
        </p:nvSpPr>
        <p:spPr>
          <a:xfrm>
            <a:off x="9712950" y="3679874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Significant gap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5CF84-9241-EAFE-932D-1B64934C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 – Ablation study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5EEE27-701A-E0CF-75D6-AD395980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385"/>
            <a:ext cx="5146040" cy="4351338"/>
          </a:xfrm>
        </p:spPr>
        <p:txBody>
          <a:bodyPr>
            <a:normAutofit/>
          </a:bodyPr>
          <a:lstStyle/>
          <a:p>
            <a:r>
              <a:rPr lang="en-US" dirty="0"/>
              <a:t>How good are the intermediate layers for the classification?</a:t>
            </a:r>
          </a:p>
          <a:p>
            <a:r>
              <a:rPr lang="en-US" dirty="0"/>
              <a:t>We trained a new single layer classifier on the embeddings of each one of the 12 layers for the ADME classification task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3FBE41F-3205-B9BA-0864-7B8B49332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385"/>
            <a:ext cx="5801784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039711-0AE9-078E-F91D-57287F468948}"/>
              </a:ext>
            </a:extLst>
          </p:cNvPr>
          <p:cNvCxnSpPr>
            <a:cxnSpLocks/>
          </p:cNvCxnSpPr>
          <p:nvPr/>
        </p:nvCxnSpPr>
        <p:spPr>
          <a:xfrm flipV="1">
            <a:off x="9702790" y="2875280"/>
            <a:ext cx="0" cy="76200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E965DA-A5AA-1E07-7391-9C5F28F941B4}"/>
              </a:ext>
            </a:extLst>
          </p:cNvPr>
          <p:cNvSpPr txBox="1"/>
          <p:nvPr/>
        </p:nvSpPr>
        <p:spPr>
          <a:xfrm>
            <a:off x="8219864" y="3103897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Significant gap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4BA22-2127-9D96-8671-D5854564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734F81-C03F-C5A4-6498-F466D71D9501}"/>
              </a:ext>
            </a:extLst>
          </p:cNvPr>
          <p:cNvCxnSpPr>
            <a:cxnSpLocks/>
          </p:cNvCxnSpPr>
          <p:nvPr/>
        </p:nvCxnSpPr>
        <p:spPr>
          <a:xfrm flipV="1">
            <a:off x="8696950" y="3972560"/>
            <a:ext cx="0" cy="645368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9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 does the model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Which parts of the model change during the pre-training? </a:t>
            </a:r>
          </a:p>
          <a:p>
            <a:r>
              <a:rPr lang="en-US" sz="2400" dirty="0"/>
              <a:t>In order to compare the models, we fed the text to two different models and extracted the attention values.</a:t>
            </a:r>
          </a:p>
          <a:p>
            <a:r>
              <a:rPr lang="en-US" sz="2400" dirty="0"/>
              <a:t>We computed the cosine similarity between the output of attention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2CACC-050F-F0C3-E27C-01E8492F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 – intermediate checkpoints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creenshot, purple, colorfulness, square&#10;&#10;Description automatically generated">
            <a:extLst>
              <a:ext uri="{FF2B5EF4-FFF2-40B4-BE49-F238E27FC236}">
                <a16:creationId xmlns:a16="http://schemas.microsoft.com/office/drawing/2014/main" id="{03A0A32C-8207-2125-FC38-B7A7F88F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26"/>
          <a:stretch/>
        </p:blipFill>
        <p:spPr>
          <a:xfrm>
            <a:off x="1524000" y="1722120"/>
            <a:ext cx="4765040" cy="4572000"/>
          </a:xfrm>
          <a:prstGeom prst="rect">
            <a:avLst/>
          </a:prstGeom>
        </p:spPr>
      </p:pic>
      <p:pic>
        <p:nvPicPr>
          <p:cNvPr id="7" name="Picture 6" descr="A picture containing screenshot, purple, colorfulness, square&#10;&#10;Description automatically generated">
            <a:extLst>
              <a:ext uri="{FF2B5EF4-FFF2-40B4-BE49-F238E27FC236}">
                <a16:creationId xmlns:a16="http://schemas.microsoft.com/office/drawing/2014/main" id="{25B5511C-9C58-FC2E-D91A-6F67C729C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5"/>
          <a:stretch/>
        </p:blipFill>
        <p:spPr>
          <a:xfrm>
            <a:off x="6187440" y="1722120"/>
            <a:ext cx="5283200" cy="4572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188296-F940-9EBE-779E-ED80D0EF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94" y="6294120"/>
            <a:ext cx="3518052" cy="62745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Comparing models before and after pre-training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57C743-2B27-2E4A-3C57-AD02F3EA5E9B}"/>
              </a:ext>
            </a:extLst>
          </p:cNvPr>
          <p:cNvSpPr txBox="1">
            <a:spLocks/>
          </p:cNvSpPr>
          <p:nvPr/>
        </p:nvSpPr>
        <p:spPr>
          <a:xfrm>
            <a:off x="7120814" y="6294120"/>
            <a:ext cx="3518052" cy="627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Comparing models before and after fine-tuning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A9F6B-51C9-2ABF-E40B-FD50877352FB}"/>
              </a:ext>
            </a:extLst>
          </p:cNvPr>
          <p:cNvSpPr txBox="1"/>
          <p:nvPr/>
        </p:nvSpPr>
        <p:spPr>
          <a:xfrm>
            <a:off x="1393787" y="5404269"/>
            <a:ext cx="1137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Drastic change in all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363DE-D9F2-49E6-1BC1-262160682C04}"/>
              </a:ext>
            </a:extLst>
          </p:cNvPr>
          <p:cNvCxnSpPr>
            <a:cxnSpLocks/>
          </p:cNvCxnSpPr>
          <p:nvPr/>
        </p:nvCxnSpPr>
        <p:spPr>
          <a:xfrm>
            <a:off x="2072640" y="2010758"/>
            <a:ext cx="0" cy="339344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BF0488-FBBD-D846-343A-A191E00E4F62}"/>
              </a:ext>
            </a:extLst>
          </p:cNvPr>
          <p:cNvSpPr txBox="1"/>
          <p:nvPr/>
        </p:nvSpPr>
        <p:spPr>
          <a:xfrm>
            <a:off x="5904826" y="5404198"/>
            <a:ext cx="121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Change only in the final layers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D2AD43-F3FD-C55D-7535-78B8B55966AC}"/>
              </a:ext>
            </a:extLst>
          </p:cNvPr>
          <p:cNvCxnSpPr>
            <a:cxnSpLocks/>
          </p:cNvCxnSpPr>
          <p:nvPr/>
        </p:nvCxnSpPr>
        <p:spPr>
          <a:xfrm>
            <a:off x="6556935" y="4155440"/>
            <a:ext cx="0" cy="13315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4D844-0FB5-70B3-293F-DC40A3BA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A0701-7FBD-C50D-F4F3-FD4CEE41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7BA8C1-FA98-9236-F71C-89AC66E9A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72958-7B48-A8D6-6FDD-0ED7270B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FC5B2-7C71-9815-1347-275EBE707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742FE7-FF70-A0EF-A216-80C0571E2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D720-08DC-3418-4043-4C3BC5B8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040772" cy="3959619"/>
          </a:xfrm>
        </p:spPr>
        <p:txBody>
          <a:bodyPr>
            <a:normAutofit/>
          </a:bodyPr>
          <a:lstStyle/>
          <a:p>
            <a:r>
              <a:rPr lang="en-US" sz="2400" dirty="0"/>
              <a:t>Drug label is a different domain of text</a:t>
            </a:r>
          </a:p>
          <a:p>
            <a:r>
              <a:rPr lang="en-US" sz="2400" dirty="0"/>
              <a:t>Needs a domain-specific model</a:t>
            </a:r>
          </a:p>
          <a:p>
            <a:r>
              <a:rPr lang="en-US" sz="2400" dirty="0"/>
              <a:t>We trained such models and named them PharmBERT</a:t>
            </a:r>
          </a:p>
          <a:p>
            <a:r>
              <a:rPr lang="en-US" sz="2400" dirty="0"/>
              <a:t>Cased and uncased</a:t>
            </a:r>
          </a:p>
          <a:p>
            <a:r>
              <a:rPr lang="en-US" sz="2400" dirty="0"/>
              <a:t>Employed by FDA</a:t>
            </a:r>
          </a:p>
          <a:p>
            <a:r>
              <a:rPr lang="en-US" sz="2400" dirty="0"/>
              <a:t>Publicly available</a:t>
            </a:r>
          </a:p>
          <a:p>
            <a:r>
              <a:rPr lang="en-US" sz="2400" dirty="0"/>
              <a:t>Perform better than other existing BERT models on drug label tasks!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A191-5FEF-6CF5-7198-25F82786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1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ark floating bulbs with one lit up brightly">
            <a:extLst>
              <a:ext uri="{FF2B5EF4-FFF2-40B4-BE49-F238E27FC236}">
                <a16:creationId xmlns:a16="http://schemas.microsoft.com/office/drawing/2014/main" id="{06512AFB-FE73-6961-83AC-5178A760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4" b="3105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79913-F90B-CE09-DE01-AC4BFE04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60FF5-FBA0-9AFA-7A9A-AE257F61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8A3B29A-48E2-4A0C-8CE6-C6751462C80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62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BEF76-CC4D-728E-3A52-2B934887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4C93F5-539C-6562-9F7F-684EB3844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65350-896E-0C2A-E49B-50FBCB9A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6A7286-9035-D4C8-28D5-50628B6C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AA15D-CBDE-36AE-B320-5D8CA9D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1FD00-D26A-ADF1-EAC4-D01429128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E3F29-C3E9-59EF-013E-D28C26B85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13773-00FF-18CC-6A20-61C61147A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7956231-3861-A641-3417-277F6700B31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A3B29A-48E2-4A0C-8CE6-C6751462C80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FE530EB3-011F-1191-05B2-1E1C3016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91" y="2417515"/>
            <a:ext cx="2386090" cy="8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595C08-65DA-1FD1-6F28-69ECB7D2AF70}"/>
              </a:ext>
            </a:extLst>
          </p:cNvPr>
          <p:cNvSpPr txBox="1">
            <a:spLocks/>
          </p:cNvSpPr>
          <p:nvPr/>
        </p:nvSpPr>
        <p:spPr>
          <a:xfrm>
            <a:off x="3631644" y="2606109"/>
            <a:ext cx="4181396" cy="43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BERT, </a:t>
            </a:r>
            <a:r>
              <a:rPr lang="en-US" sz="2400" dirty="0" err="1"/>
              <a:t>XLNet</a:t>
            </a:r>
            <a:r>
              <a:rPr lang="en-US" sz="2400" dirty="0"/>
              <a:t>, Gemini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461728-E399-1C4A-BF21-FD4595C4A15D}"/>
              </a:ext>
            </a:extLst>
          </p:cNvPr>
          <p:cNvSpPr txBox="1">
            <a:spLocks/>
          </p:cNvSpPr>
          <p:nvPr/>
        </p:nvSpPr>
        <p:spPr>
          <a:xfrm>
            <a:off x="3631644" y="4060609"/>
            <a:ext cx="4181396" cy="43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GPT-1 , GPT-2, GPT-3 , GPT-4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980BA5F7-F8CF-90C6-F4EC-F079EF24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91" y="3956219"/>
            <a:ext cx="2316037" cy="5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99F66497-A378-FBC1-854F-6A064A84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6" y="4950105"/>
            <a:ext cx="2410809" cy="135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D9B44A-0FED-BEC3-C9B3-3D74AC4E569B}"/>
              </a:ext>
            </a:extLst>
          </p:cNvPr>
          <p:cNvSpPr txBox="1">
            <a:spLocks/>
          </p:cNvSpPr>
          <p:nvPr/>
        </p:nvSpPr>
        <p:spPr>
          <a:xfrm>
            <a:off x="3631644" y="5412314"/>
            <a:ext cx="4181396" cy="43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OPT, </a:t>
            </a:r>
            <a:r>
              <a:rPr lang="en-US" sz="2400" dirty="0" err="1"/>
              <a:t>LLaMA</a:t>
            </a:r>
            <a:r>
              <a:rPr lang="en-US" sz="2400" dirty="0"/>
              <a:t>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29DE44-16D0-43B2-35E2-C47AAD20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024" y="2710491"/>
            <a:ext cx="3593416" cy="3959619"/>
          </a:xfrm>
        </p:spPr>
        <p:txBody>
          <a:bodyPr>
            <a:normAutofit/>
          </a:bodyPr>
          <a:lstStyle/>
          <a:p>
            <a:r>
              <a:rPr lang="en-US" sz="2400" dirty="0"/>
              <a:t>There is a race in the NLP community to develop new LLMs!</a:t>
            </a:r>
          </a:p>
          <a:p>
            <a:r>
              <a:rPr lang="en-US" sz="2400" dirty="0"/>
              <a:t>Different industries are incorporating LLMs to increase their efficiency</a:t>
            </a:r>
          </a:p>
          <a:p>
            <a:r>
              <a:rPr lang="en-US" sz="2400" dirty="0"/>
              <a:t>Human-level performance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7337155-A632-0B81-C725-A54F3793D69E}"/>
              </a:ext>
            </a:extLst>
          </p:cNvPr>
          <p:cNvSpPr/>
          <p:nvPr/>
        </p:nvSpPr>
        <p:spPr>
          <a:xfrm>
            <a:off x="7606690" y="2332108"/>
            <a:ext cx="592006" cy="387349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68A5127-EAD8-6618-53B7-D054B33F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9550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8" grpId="0" build="p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architecture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76759A-61D4-3A16-A6C1-65922E17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81" y="4006273"/>
            <a:ext cx="1201889" cy="54240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8072EB-F330-765A-7DE1-5EF618FB11D4}"/>
              </a:ext>
            </a:extLst>
          </p:cNvPr>
          <p:cNvSpPr/>
          <p:nvPr/>
        </p:nvSpPr>
        <p:spPr>
          <a:xfrm>
            <a:off x="692686" y="3986239"/>
            <a:ext cx="1233608" cy="60392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FEC35-6C3C-52D3-2299-584E0A906AF2}"/>
              </a:ext>
            </a:extLst>
          </p:cNvPr>
          <p:cNvSpPr txBox="1"/>
          <p:nvPr/>
        </p:nvSpPr>
        <p:spPr>
          <a:xfrm>
            <a:off x="523189" y="3548393"/>
            <a:ext cx="1738099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43" dirty="0">
                <a:latin typeface="Palatino Linotype" panose="02040502050505030304" pitchFamily="18" charset="0"/>
                <a:cs typeface="Arial" panose="020B0604020202020204" pitchFamily="34" charset="0"/>
              </a:rPr>
              <a:t>Pre-training Data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3AEFD4F-ABA4-C0BD-C647-F09265C27990}"/>
              </a:ext>
            </a:extLst>
          </p:cNvPr>
          <p:cNvSpPr/>
          <p:nvPr/>
        </p:nvSpPr>
        <p:spPr>
          <a:xfrm>
            <a:off x="2028447" y="4162817"/>
            <a:ext cx="352157" cy="25721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dirty="0"/>
          </a:p>
        </p:txBody>
      </p:sp>
      <p:sp>
        <p:nvSpPr>
          <p:cNvPr id="28" name="Rounded Rectangle 56">
            <a:extLst>
              <a:ext uri="{FF2B5EF4-FFF2-40B4-BE49-F238E27FC236}">
                <a16:creationId xmlns:a16="http://schemas.microsoft.com/office/drawing/2014/main" id="{61089EAD-DE69-2A71-304E-CC06E38178B0}"/>
              </a:ext>
            </a:extLst>
          </p:cNvPr>
          <p:cNvSpPr/>
          <p:nvPr/>
        </p:nvSpPr>
        <p:spPr>
          <a:xfrm>
            <a:off x="516967" y="2759494"/>
            <a:ext cx="5288486" cy="262291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57" dirty="0"/>
          </a:p>
        </p:txBody>
      </p:sp>
      <p:sp>
        <p:nvSpPr>
          <p:cNvPr id="29" name="Rounded Rectangle 95">
            <a:extLst>
              <a:ext uri="{FF2B5EF4-FFF2-40B4-BE49-F238E27FC236}">
                <a16:creationId xmlns:a16="http://schemas.microsoft.com/office/drawing/2014/main" id="{6FF8EC22-D9DB-139D-03AD-CCA700E3268E}"/>
              </a:ext>
            </a:extLst>
          </p:cNvPr>
          <p:cNvSpPr/>
          <p:nvPr/>
        </p:nvSpPr>
        <p:spPr>
          <a:xfrm>
            <a:off x="1655273" y="2600463"/>
            <a:ext cx="3032608" cy="3380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PharmBERT Pre-training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66D0FB-FD49-9FC8-3E41-2280FEE936CE}"/>
              </a:ext>
            </a:extLst>
          </p:cNvPr>
          <p:cNvCxnSpPr>
            <a:cxnSpLocks/>
          </p:cNvCxnSpPr>
          <p:nvPr/>
        </p:nvCxnSpPr>
        <p:spPr>
          <a:xfrm>
            <a:off x="5959743" y="4130040"/>
            <a:ext cx="4003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4E229-2ADC-6610-E31E-ECD8C8356EFD}"/>
              </a:ext>
            </a:extLst>
          </p:cNvPr>
          <p:cNvGrpSpPr/>
          <p:nvPr/>
        </p:nvGrpSpPr>
        <p:grpSpPr>
          <a:xfrm>
            <a:off x="6661692" y="3466389"/>
            <a:ext cx="1686855" cy="1525309"/>
            <a:chOff x="14810127" y="2282365"/>
            <a:chExt cx="2623996" cy="2372703"/>
          </a:xfrm>
        </p:grpSpPr>
        <p:sp>
          <p:nvSpPr>
            <p:cNvPr id="32" name="Rectangle: Rounded Corners 315">
              <a:extLst>
                <a:ext uri="{FF2B5EF4-FFF2-40B4-BE49-F238E27FC236}">
                  <a16:creationId xmlns:a16="http://schemas.microsoft.com/office/drawing/2014/main" id="{E8A7955D-87E9-D9A3-A985-2F71A73F7A38}"/>
                </a:ext>
              </a:extLst>
            </p:cNvPr>
            <p:cNvSpPr/>
            <p:nvPr/>
          </p:nvSpPr>
          <p:spPr>
            <a:xfrm>
              <a:off x="15364751" y="2917103"/>
              <a:ext cx="1248776" cy="173796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6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ARD</a:t>
              </a:r>
            </a:p>
            <a:p>
              <a:pPr algn="ctr"/>
              <a:r>
                <a:rPr lang="en-US" sz="1286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DDI</a:t>
              </a:r>
            </a:p>
            <a:p>
              <a:pPr algn="ctr"/>
              <a:r>
                <a:rPr lang="en-US" sz="1286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ADME</a:t>
              </a:r>
            </a:p>
            <a:p>
              <a:pPr algn="ctr"/>
              <a:r>
                <a:rPr lang="en-US" sz="1286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262DE-D0BF-1EB4-EDD7-C9E2DEE2E46D}"/>
                </a:ext>
              </a:extLst>
            </p:cNvPr>
            <p:cNvSpPr txBox="1"/>
            <p:nvPr/>
          </p:nvSpPr>
          <p:spPr>
            <a:xfrm>
              <a:off x="14810127" y="2282365"/>
              <a:ext cx="2623996" cy="51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43" dirty="0">
                  <a:latin typeface="Palatino Linotype" panose="02040502050505030304" pitchFamily="18" charset="0"/>
                  <a:cs typeface="Arial" panose="020B0604020202020204" pitchFamily="34" charset="0"/>
                </a:rPr>
                <a:t>Drug-label Tasks</a:t>
              </a: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ECE76E4-C3D4-410E-BB67-E3CBCFAD0575}"/>
              </a:ext>
            </a:extLst>
          </p:cNvPr>
          <p:cNvSpPr/>
          <p:nvPr/>
        </p:nvSpPr>
        <p:spPr>
          <a:xfrm>
            <a:off x="7984708" y="4162817"/>
            <a:ext cx="352157" cy="25721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dirty="0"/>
          </a:p>
        </p:txBody>
      </p:sp>
      <p:sp>
        <p:nvSpPr>
          <p:cNvPr id="35" name="Rounded Rectangle 56">
            <a:extLst>
              <a:ext uri="{FF2B5EF4-FFF2-40B4-BE49-F238E27FC236}">
                <a16:creationId xmlns:a16="http://schemas.microsoft.com/office/drawing/2014/main" id="{2A664961-BFEA-0E5B-2FDE-5E579F90AB3F}"/>
              </a:ext>
            </a:extLst>
          </p:cNvPr>
          <p:cNvSpPr/>
          <p:nvPr/>
        </p:nvSpPr>
        <p:spPr>
          <a:xfrm>
            <a:off x="6561804" y="2759494"/>
            <a:ext cx="5288486" cy="262291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57" dirty="0"/>
          </a:p>
        </p:txBody>
      </p:sp>
      <p:sp>
        <p:nvSpPr>
          <p:cNvPr id="36" name="Rounded Rectangle 95">
            <a:extLst>
              <a:ext uri="{FF2B5EF4-FFF2-40B4-BE49-F238E27FC236}">
                <a16:creationId xmlns:a16="http://schemas.microsoft.com/office/drawing/2014/main" id="{69E7E206-DE06-41BF-91A3-A606A82D9562}"/>
              </a:ext>
            </a:extLst>
          </p:cNvPr>
          <p:cNvSpPr/>
          <p:nvPr/>
        </p:nvSpPr>
        <p:spPr>
          <a:xfrm>
            <a:off x="7700110" y="2600463"/>
            <a:ext cx="3032608" cy="3380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Arial" panose="020B0604020202020204" pitchFamily="34" charset="0"/>
              </a:rPr>
              <a:t>PharmBERT Fine-tuning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DB804B-E31B-F17D-DB23-36B73C38F02C}"/>
              </a:ext>
            </a:extLst>
          </p:cNvPr>
          <p:cNvGrpSpPr/>
          <p:nvPr/>
        </p:nvGrpSpPr>
        <p:grpSpPr>
          <a:xfrm>
            <a:off x="2373380" y="3190564"/>
            <a:ext cx="3085446" cy="2076962"/>
            <a:chOff x="2373380" y="3282004"/>
            <a:chExt cx="3085446" cy="20769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096043-6DD0-12E3-CF20-196243CBB63A}"/>
                </a:ext>
              </a:extLst>
            </p:cNvPr>
            <p:cNvSpPr txBox="1"/>
            <p:nvPr/>
          </p:nvSpPr>
          <p:spPr>
            <a:xfrm>
              <a:off x="3372165" y="3833052"/>
              <a:ext cx="1352999" cy="1042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43" b="1" dirty="0">
                  <a:latin typeface="Palatino Linotype" panose="02040502050505030304" pitchFamily="18" charset="0"/>
                </a:rPr>
                <a:t>12 x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Transformer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Encoder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 Layer</a:t>
              </a:r>
              <a:r>
                <a:rPr lang="en-US" sz="1543" b="1" dirty="0">
                  <a:latin typeface="Palatino Linotype" panose="02040502050505030304" pitchFamily="18" charset="0"/>
                </a:rPr>
                <a:t>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C315F3-30B1-160A-320B-5D2D52C0822B}"/>
                </a:ext>
              </a:extLst>
            </p:cNvPr>
            <p:cNvGrpSpPr/>
            <p:nvPr/>
          </p:nvGrpSpPr>
          <p:grpSpPr>
            <a:xfrm>
              <a:off x="2444257" y="3282004"/>
              <a:ext cx="2883815" cy="2076962"/>
              <a:chOff x="4075243" y="1967591"/>
              <a:chExt cx="4485935" cy="3230831"/>
            </a:xfrm>
          </p:grpSpPr>
          <p:sp>
            <p:nvSpPr>
              <p:cNvPr id="47" name="Rounded Rectangle 13">
                <a:extLst>
                  <a:ext uri="{FF2B5EF4-FFF2-40B4-BE49-F238E27FC236}">
                    <a16:creationId xmlns:a16="http://schemas.microsoft.com/office/drawing/2014/main" id="{817A6253-A0C9-1204-AF0E-A85344FAD243}"/>
                  </a:ext>
                </a:extLst>
              </p:cNvPr>
              <p:cNvSpPr/>
              <p:nvPr/>
            </p:nvSpPr>
            <p:spPr>
              <a:xfrm>
                <a:off x="5049584" y="1967591"/>
                <a:ext cx="3511594" cy="32308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57" dirty="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B6E4AAE-349B-A1F5-DBFE-717D9D1475A7}"/>
                  </a:ext>
                </a:extLst>
              </p:cNvPr>
              <p:cNvSpPr/>
              <p:nvPr/>
            </p:nvSpPr>
            <p:spPr>
              <a:xfrm>
                <a:off x="4075243" y="2334731"/>
                <a:ext cx="799030" cy="357043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CLS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5CB612-688D-CB30-2FC6-A041850A910B}"/>
                  </a:ext>
                </a:extLst>
              </p:cNvPr>
              <p:cNvGrpSpPr/>
              <p:nvPr/>
            </p:nvGrpSpPr>
            <p:grpSpPr>
              <a:xfrm>
                <a:off x="5520354" y="2117651"/>
                <a:ext cx="2173943" cy="2988415"/>
                <a:chOff x="5520354" y="2117651"/>
                <a:chExt cx="2173943" cy="2988415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D9517A70-9559-45C9-484D-1B44A75E1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4309" y="2506938"/>
                  <a:ext cx="417768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A46BD29A-B983-0454-3F00-78A9D891D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546" y="3336598"/>
                  <a:ext cx="417770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70D7C8BA-5BDD-B884-BF5A-19F9BD8778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319" y="4719458"/>
                  <a:ext cx="417768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B5411876-531C-FD32-1973-344C6D6E7B23}"/>
                    </a:ext>
                  </a:extLst>
                </p:cNvPr>
                <p:cNvCxnSpPr>
                  <a:cxnSpLocks/>
                  <a:stCxn id="72" idx="6"/>
                </p:cNvCxnSpPr>
                <p:nvPr/>
              </p:nvCxnSpPr>
              <p:spPr>
                <a:xfrm>
                  <a:off x="6298394" y="2506735"/>
                  <a:ext cx="425927" cy="83225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9B6DDDB8-CA8C-B5F6-AA5D-C1867CD22355}"/>
                    </a:ext>
                  </a:extLst>
                </p:cNvPr>
                <p:cNvCxnSpPr>
                  <a:cxnSpLocks/>
                  <a:stCxn id="72" idx="6"/>
                </p:cNvCxnSpPr>
                <p:nvPr/>
              </p:nvCxnSpPr>
              <p:spPr>
                <a:xfrm>
                  <a:off x="6298394" y="2506735"/>
                  <a:ext cx="423682" cy="2216393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7C21F72-42BD-66EC-4D01-F35E39C42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4309" y="2506938"/>
                  <a:ext cx="417768" cy="221619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12D9C9B-DDFB-5413-17B4-59729028E7E0}"/>
                    </a:ext>
                  </a:extLst>
                </p:cNvPr>
                <p:cNvCxnSpPr>
                  <a:cxnSpLocks/>
                  <a:stCxn id="76" idx="6"/>
                </p:cNvCxnSpPr>
                <p:nvPr/>
              </p:nvCxnSpPr>
              <p:spPr>
                <a:xfrm flipV="1">
                  <a:off x="6297439" y="3341962"/>
                  <a:ext cx="419747" cy="13754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4847DB39-052A-E265-E7DD-BFC8B8DDD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5523" y="2506938"/>
                  <a:ext cx="406554" cy="83375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0A2DB71B-33FD-B4AB-EE59-6C2FCB549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6601" y="3344417"/>
                  <a:ext cx="405475" cy="1378711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95322365-2D24-DA88-88EC-7F38271B9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7" y="2503268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A2B97DF8-B8AC-3822-F2AA-A74FEB9CB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94" y="3334122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0821D7A1-5E3A-239B-727E-F2155898E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7" y="4719458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FE24198-72C1-86A3-20F4-D5CD58FB8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17869" y="2503268"/>
                  <a:ext cx="155291" cy="221618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A7F8A326-C5A2-603A-3C49-94BE90269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5064" y="3333099"/>
                  <a:ext cx="164503" cy="1453661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5EC0A470-CA07-F750-C3B1-54793306775B}"/>
                    </a:ext>
                  </a:extLst>
                </p:cNvPr>
                <p:cNvCxnSpPr>
                  <a:cxnSpLocks/>
                  <a:stCxn id="75" idx="6"/>
                </p:cNvCxnSpPr>
                <p:nvPr/>
              </p:nvCxnSpPr>
              <p:spPr>
                <a:xfrm flipV="1">
                  <a:off x="7504052" y="2503267"/>
                  <a:ext cx="157005" cy="818806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0BECDF6F-141D-FA3F-70B9-9916FDF89952}"/>
                    </a:ext>
                  </a:extLst>
                </p:cNvPr>
                <p:cNvCxnSpPr>
                  <a:cxnSpLocks/>
                  <a:stCxn id="75" idx="6"/>
                </p:cNvCxnSpPr>
                <p:nvPr/>
              </p:nvCxnSpPr>
              <p:spPr>
                <a:xfrm>
                  <a:off x="7504052" y="3322073"/>
                  <a:ext cx="169108" cy="1408332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95ADC027-5B1F-0293-2F06-5B87090EC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450" y="2506735"/>
                  <a:ext cx="148818" cy="222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F1E667AC-2A0E-6CE2-B5F6-8EF5C4D62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8" y="2506938"/>
                  <a:ext cx="155980" cy="82047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67033885-802D-8555-8028-7083AF38ED7E}"/>
                    </a:ext>
                  </a:extLst>
                </p:cNvPr>
                <p:cNvSpPr/>
                <p:nvPr/>
              </p:nvSpPr>
              <p:spPr>
                <a:xfrm>
                  <a:off x="5521309" y="2120126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3DA518B-DEB4-B4DF-6C00-07E7D761A19A}"/>
                    </a:ext>
                  </a:extLst>
                </p:cNvPr>
                <p:cNvSpPr/>
                <p:nvPr/>
              </p:nvSpPr>
              <p:spPr>
                <a:xfrm>
                  <a:off x="5527186" y="2949594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D0B630F3-9E9A-185C-0D20-5C691B2E9737}"/>
                    </a:ext>
                  </a:extLst>
                </p:cNvPr>
                <p:cNvSpPr/>
                <p:nvPr/>
              </p:nvSpPr>
              <p:spPr>
                <a:xfrm>
                  <a:off x="6731537" y="2117651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184F1F2-E511-07A9-662B-B98624D2B453}"/>
                    </a:ext>
                  </a:extLst>
                </p:cNvPr>
                <p:cNvSpPr/>
                <p:nvPr/>
              </p:nvSpPr>
              <p:spPr>
                <a:xfrm>
                  <a:off x="6726967" y="2935464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6E521E2-82ED-E725-F54B-FE01FA4787D8}"/>
                    </a:ext>
                  </a:extLst>
                </p:cNvPr>
                <p:cNvSpPr/>
                <p:nvPr/>
              </p:nvSpPr>
              <p:spPr>
                <a:xfrm>
                  <a:off x="5520354" y="4330823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1177DC0-27E5-A628-05F4-D5B525E8CF87}"/>
                    </a:ext>
                  </a:extLst>
                </p:cNvPr>
                <p:cNvSpPr/>
                <p:nvPr/>
              </p:nvSpPr>
              <p:spPr>
                <a:xfrm>
                  <a:off x="6736880" y="4332849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</p:grpSp>
          <p:sp>
            <p:nvSpPr>
              <p:cNvPr id="50" name="Right Arrow 14">
                <a:extLst>
                  <a:ext uri="{FF2B5EF4-FFF2-40B4-BE49-F238E27FC236}">
                    <a16:creationId xmlns:a16="http://schemas.microsoft.com/office/drawing/2014/main" id="{63C2E9DB-D420-198B-9AAA-3A0F5DD01B42}"/>
                  </a:ext>
                </a:extLst>
              </p:cNvPr>
              <p:cNvSpPr/>
              <p:nvPr/>
            </p:nvSpPr>
            <p:spPr>
              <a:xfrm>
                <a:off x="4894163" y="2344729"/>
                <a:ext cx="626191" cy="320752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57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8E7CAF4-1695-8583-6D9E-44CC1CE020D3}"/>
                  </a:ext>
                </a:extLst>
              </p:cNvPr>
              <p:cNvSpPr/>
              <p:nvPr/>
            </p:nvSpPr>
            <p:spPr>
              <a:xfrm>
                <a:off x="7687176" y="2328552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D6D2DB26-2A28-BC48-E650-F56F1A525279}"/>
                  </a:ext>
                </a:extLst>
              </p:cNvPr>
              <p:cNvSpPr/>
              <p:nvPr/>
            </p:nvSpPr>
            <p:spPr>
              <a:xfrm>
                <a:off x="7694249" y="3107190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8D9AD0B-CF0C-F8D4-8E79-265045D2F231}"/>
                  </a:ext>
                </a:extLst>
              </p:cNvPr>
              <p:cNvSpPr/>
              <p:nvPr/>
            </p:nvSpPr>
            <p:spPr>
              <a:xfrm>
                <a:off x="7691110" y="4521768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67E7A9-F310-3E4B-8ED5-2E77E5229C55}"/>
                </a:ext>
              </a:extLst>
            </p:cNvPr>
            <p:cNvSpPr/>
            <p:nvPr/>
          </p:nvSpPr>
          <p:spPr>
            <a:xfrm>
              <a:off x="2444257" y="4048293"/>
              <a:ext cx="513662" cy="2295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86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ight Arrow 14">
              <a:extLst>
                <a:ext uri="{FF2B5EF4-FFF2-40B4-BE49-F238E27FC236}">
                  <a16:creationId xmlns:a16="http://schemas.microsoft.com/office/drawing/2014/main" id="{975BD011-8D7D-6AEA-169B-74B672B27CB6}"/>
                </a:ext>
              </a:extLst>
            </p:cNvPr>
            <p:cNvSpPr/>
            <p:nvPr/>
          </p:nvSpPr>
          <p:spPr>
            <a:xfrm>
              <a:off x="2970706" y="4054720"/>
              <a:ext cx="402551" cy="20619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57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C62891B-2E52-BC97-483A-BF7143615212}"/>
                </a:ext>
              </a:extLst>
            </p:cNvPr>
            <p:cNvSpPr/>
            <p:nvPr/>
          </p:nvSpPr>
          <p:spPr>
            <a:xfrm>
              <a:off x="2444257" y="4941057"/>
              <a:ext cx="513662" cy="2295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43" name="Right Arrow 14">
              <a:extLst>
                <a:ext uri="{FF2B5EF4-FFF2-40B4-BE49-F238E27FC236}">
                  <a16:creationId xmlns:a16="http://schemas.microsoft.com/office/drawing/2014/main" id="{817E4F8D-0508-217C-7C1F-F127C5F9F053}"/>
                </a:ext>
              </a:extLst>
            </p:cNvPr>
            <p:cNvSpPr/>
            <p:nvPr/>
          </p:nvSpPr>
          <p:spPr>
            <a:xfrm>
              <a:off x="2970706" y="4947484"/>
              <a:ext cx="402551" cy="20619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57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378AA9-511C-C86B-E82A-BFDE333B4354}"/>
                </a:ext>
              </a:extLst>
            </p:cNvPr>
            <p:cNvSpPr txBox="1"/>
            <p:nvPr/>
          </p:nvSpPr>
          <p:spPr>
            <a:xfrm>
              <a:off x="3339291" y="3910189"/>
              <a:ext cx="1352999" cy="1042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43" b="1" dirty="0">
                  <a:latin typeface="Palatino Linotype" panose="02040502050505030304" pitchFamily="18" charset="0"/>
                </a:rPr>
                <a:t>12 ×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Transformer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Encoder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 Layer</a:t>
              </a:r>
              <a:r>
                <a:rPr lang="en-US" sz="1543" b="1" dirty="0">
                  <a:latin typeface="Palatino Linotype" panose="02040502050505030304" pitchFamily="18" charset="0"/>
                </a:rPr>
                <a:t>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85B383-9B2A-FAB0-226D-DD8A19E0032C}"/>
                </a:ext>
              </a:extLst>
            </p:cNvPr>
            <p:cNvSpPr txBox="1"/>
            <p:nvPr/>
          </p:nvSpPr>
          <p:spPr>
            <a:xfrm rot="5400000">
              <a:off x="2536281" y="4223488"/>
              <a:ext cx="478777" cy="8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14" dirty="0"/>
                <a:t>. . .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23C217-9970-67D1-D59F-D222A02B6B6C}"/>
                </a:ext>
              </a:extLst>
            </p:cNvPr>
            <p:cNvSpPr txBox="1"/>
            <p:nvPr/>
          </p:nvSpPr>
          <p:spPr>
            <a:xfrm rot="5400000">
              <a:off x="4817148" y="4215966"/>
              <a:ext cx="478777" cy="8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14" dirty="0"/>
                <a:t>. . .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5220EB-BE3E-1D88-D7F7-8D934EA9E997}"/>
              </a:ext>
            </a:extLst>
          </p:cNvPr>
          <p:cNvGrpSpPr/>
          <p:nvPr/>
        </p:nvGrpSpPr>
        <p:grpSpPr>
          <a:xfrm>
            <a:off x="8422244" y="3190564"/>
            <a:ext cx="3363296" cy="2076962"/>
            <a:chOff x="8422244" y="3282004"/>
            <a:chExt cx="3363296" cy="207696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CECB0B-865F-9EAC-2015-A79461E0518B}"/>
                </a:ext>
              </a:extLst>
            </p:cNvPr>
            <p:cNvSpPr txBox="1"/>
            <p:nvPr/>
          </p:nvSpPr>
          <p:spPr>
            <a:xfrm>
              <a:off x="9417003" y="3833052"/>
              <a:ext cx="1352999" cy="1042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43" b="1" dirty="0">
                  <a:latin typeface="Palatino Linotype" panose="02040502050505030304" pitchFamily="18" charset="0"/>
                </a:rPr>
                <a:t>12 x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Transformer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Encoder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 Layer</a:t>
              </a:r>
              <a:r>
                <a:rPr lang="en-US" sz="1543" b="1" dirty="0">
                  <a:latin typeface="Palatino Linotype" panose="02040502050505030304" pitchFamily="18" charset="0"/>
                </a:rPr>
                <a:t> 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6D60978-9950-46F7-E57D-27D0CF76D066}"/>
                </a:ext>
              </a:extLst>
            </p:cNvPr>
            <p:cNvGrpSpPr/>
            <p:nvPr/>
          </p:nvGrpSpPr>
          <p:grpSpPr>
            <a:xfrm>
              <a:off x="8489095" y="3282004"/>
              <a:ext cx="2883815" cy="2076962"/>
              <a:chOff x="4075243" y="1967591"/>
              <a:chExt cx="4485935" cy="3230831"/>
            </a:xfrm>
          </p:grpSpPr>
          <p:sp>
            <p:nvSpPr>
              <p:cNvPr id="91" name="Rounded Rectangle 13">
                <a:extLst>
                  <a:ext uri="{FF2B5EF4-FFF2-40B4-BE49-F238E27FC236}">
                    <a16:creationId xmlns:a16="http://schemas.microsoft.com/office/drawing/2014/main" id="{AF556495-597E-7648-E1DD-3B9432E18047}"/>
                  </a:ext>
                </a:extLst>
              </p:cNvPr>
              <p:cNvSpPr/>
              <p:nvPr/>
            </p:nvSpPr>
            <p:spPr>
              <a:xfrm>
                <a:off x="5049584" y="1967591"/>
                <a:ext cx="3511594" cy="323083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57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1660FB38-278B-8C0E-EB4F-F7C54C512B01}"/>
                  </a:ext>
                </a:extLst>
              </p:cNvPr>
              <p:cNvSpPr/>
              <p:nvPr/>
            </p:nvSpPr>
            <p:spPr>
              <a:xfrm>
                <a:off x="4075243" y="2334731"/>
                <a:ext cx="799030" cy="357043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CLS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1ECAF9F-5B6E-5848-F29B-4E8EE8EACA57}"/>
                  </a:ext>
                </a:extLst>
              </p:cNvPr>
              <p:cNvGrpSpPr/>
              <p:nvPr/>
            </p:nvGrpSpPr>
            <p:grpSpPr>
              <a:xfrm>
                <a:off x="5520354" y="2117651"/>
                <a:ext cx="2173943" cy="2988415"/>
                <a:chOff x="5520354" y="2117651"/>
                <a:chExt cx="2173943" cy="2988415"/>
              </a:xfrm>
            </p:grpSpPr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70198000-7DC0-7E45-D81A-D46D0E993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4309" y="2506938"/>
                  <a:ext cx="417768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88131FDF-9285-76BD-78E1-34B5EFB42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546" y="3336598"/>
                  <a:ext cx="417770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EC01EA6D-A065-BDC9-363E-BC5144D66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6319" y="4719458"/>
                  <a:ext cx="417768" cy="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9900A23C-CD7E-B147-368D-BD4D5ADA976B}"/>
                    </a:ext>
                  </a:extLst>
                </p:cNvPr>
                <p:cNvCxnSpPr>
                  <a:cxnSpLocks/>
                  <a:stCxn id="116" idx="6"/>
                </p:cNvCxnSpPr>
                <p:nvPr/>
              </p:nvCxnSpPr>
              <p:spPr>
                <a:xfrm>
                  <a:off x="6298394" y="2506735"/>
                  <a:ext cx="425927" cy="83225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E20D1A3C-CDB0-423B-813A-3A6461512BED}"/>
                    </a:ext>
                  </a:extLst>
                </p:cNvPr>
                <p:cNvCxnSpPr>
                  <a:cxnSpLocks/>
                  <a:stCxn id="116" idx="6"/>
                </p:cNvCxnSpPr>
                <p:nvPr/>
              </p:nvCxnSpPr>
              <p:spPr>
                <a:xfrm>
                  <a:off x="6298394" y="2506735"/>
                  <a:ext cx="423682" cy="2216393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05BFA85-0D5A-30D2-7B0B-1C09F4A4B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04309" y="2506938"/>
                  <a:ext cx="417768" cy="221619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13B1646B-3D63-92F3-0645-E129488F70D1}"/>
                    </a:ext>
                  </a:extLst>
                </p:cNvPr>
                <p:cNvCxnSpPr>
                  <a:cxnSpLocks/>
                  <a:stCxn id="120" idx="6"/>
                </p:cNvCxnSpPr>
                <p:nvPr/>
              </p:nvCxnSpPr>
              <p:spPr>
                <a:xfrm flipV="1">
                  <a:off x="6297439" y="3341962"/>
                  <a:ext cx="419747" cy="13754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292177D1-818C-AA28-C1D9-3D8C2E2C9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5523" y="2506938"/>
                  <a:ext cx="406554" cy="83375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9CA49BBF-5D71-0628-8A8F-A9F34E480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6601" y="3344417"/>
                  <a:ext cx="405475" cy="1378711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EC755109-4A00-FEA8-A43E-FFF8725AB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7" y="2503268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37568A6C-E968-6F8E-F2DF-9E7D53961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694" y="3334122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41C37220-0B11-EFB2-F73A-4962BA689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7" y="4719458"/>
                  <a:ext cx="185640" cy="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BF363F-8D32-7ABA-B0CC-4DFA9AB72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17869" y="2503268"/>
                  <a:ext cx="155291" cy="221618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12D9180D-FC42-A909-0AB3-D855D7498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5064" y="3333099"/>
                  <a:ext cx="164503" cy="1453661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84EB32CE-82D0-3409-F823-8E2C29F7DBF3}"/>
                    </a:ext>
                  </a:extLst>
                </p:cNvPr>
                <p:cNvCxnSpPr>
                  <a:cxnSpLocks/>
                  <a:stCxn id="119" idx="6"/>
                </p:cNvCxnSpPr>
                <p:nvPr/>
              </p:nvCxnSpPr>
              <p:spPr>
                <a:xfrm flipV="1">
                  <a:off x="7504052" y="2503267"/>
                  <a:ext cx="157005" cy="818806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AF30FDA-597A-8C74-880A-405AC3A89E9C}"/>
                    </a:ext>
                  </a:extLst>
                </p:cNvPr>
                <p:cNvCxnSpPr>
                  <a:cxnSpLocks/>
                  <a:stCxn id="119" idx="6"/>
                </p:cNvCxnSpPr>
                <p:nvPr/>
              </p:nvCxnSpPr>
              <p:spPr>
                <a:xfrm>
                  <a:off x="7504052" y="3322073"/>
                  <a:ext cx="169108" cy="1408332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9EF4368E-F94F-75FE-F884-7E93798C4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1450" y="2506735"/>
                  <a:ext cx="148818" cy="222367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043455E0-7634-9A95-6659-5636A4472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8658" y="2506938"/>
                  <a:ext cx="155980" cy="820479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5239C0FF-5DB8-DA34-DA55-D7BF46414D99}"/>
                    </a:ext>
                  </a:extLst>
                </p:cNvPr>
                <p:cNvSpPr/>
                <p:nvPr/>
              </p:nvSpPr>
              <p:spPr>
                <a:xfrm>
                  <a:off x="5521309" y="2120126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DE6D1101-AC21-0F34-DCE4-344F4071ECFD}"/>
                    </a:ext>
                  </a:extLst>
                </p:cNvPr>
                <p:cNvSpPr/>
                <p:nvPr/>
              </p:nvSpPr>
              <p:spPr>
                <a:xfrm>
                  <a:off x="5527186" y="2949594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03358C-4A08-D9B4-B9BD-7220AE2D832D}"/>
                    </a:ext>
                  </a:extLst>
                </p:cNvPr>
                <p:cNvSpPr/>
                <p:nvPr/>
              </p:nvSpPr>
              <p:spPr>
                <a:xfrm>
                  <a:off x="6731537" y="2117651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F3C0B22D-F99C-CB41-63A4-FD3C7DAF83EB}"/>
                    </a:ext>
                  </a:extLst>
                </p:cNvPr>
                <p:cNvSpPr/>
                <p:nvPr/>
              </p:nvSpPr>
              <p:spPr>
                <a:xfrm>
                  <a:off x="6726967" y="2935464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B021E1D8-D535-C805-A51C-B1A407F8A275}"/>
                    </a:ext>
                  </a:extLst>
                </p:cNvPr>
                <p:cNvSpPr/>
                <p:nvPr/>
              </p:nvSpPr>
              <p:spPr>
                <a:xfrm>
                  <a:off x="5520354" y="4330823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972F2AD-8382-170C-ACD7-AB120548325C}"/>
                    </a:ext>
                  </a:extLst>
                </p:cNvPr>
                <p:cNvSpPr/>
                <p:nvPr/>
              </p:nvSpPr>
              <p:spPr>
                <a:xfrm>
                  <a:off x="6736880" y="4332849"/>
                  <a:ext cx="777085" cy="773217"/>
                </a:xfrm>
                <a:prstGeom prst="ellipse">
                  <a:avLst/>
                </a:prstGeom>
                <a:noFill/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57"/>
                </a:p>
              </p:txBody>
            </p:sp>
          </p:grpSp>
          <p:sp>
            <p:nvSpPr>
              <p:cNvPr id="94" name="Right Arrow 14">
                <a:extLst>
                  <a:ext uri="{FF2B5EF4-FFF2-40B4-BE49-F238E27FC236}">
                    <a16:creationId xmlns:a16="http://schemas.microsoft.com/office/drawing/2014/main" id="{B3CE29FC-6D19-A1C4-0D51-D3D494F2D94F}"/>
                  </a:ext>
                </a:extLst>
              </p:cNvPr>
              <p:cNvSpPr/>
              <p:nvPr/>
            </p:nvSpPr>
            <p:spPr>
              <a:xfrm>
                <a:off x="4894163" y="2344729"/>
                <a:ext cx="626191" cy="320752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57" dirty="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AEE5F934-5B01-5BFB-4E9A-441582FED258}"/>
                  </a:ext>
                </a:extLst>
              </p:cNvPr>
              <p:cNvSpPr/>
              <p:nvPr/>
            </p:nvSpPr>
            <p:spPr>
              <a:xfrm>
                <a:off x="7687176" y="2328552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2702BB9E-7FE9-9697-0F16-736016D0FCAE}"/>
                  </a:ext>
                </a:extLst>
              </p:cNvPr>
              <p:cNvSpPr/>
              <p:nvPr/>
            </p:nvSpPr>
            <p:spPr>
              <a:xfrm>
                <a:off x="7694249" y="3107190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656EB4AB-5D8D-1524-F776-B4AF61B56562}"/>
                  </a:ext>
                </a:extLst>
              </p:cNvPr>
              <p:cNvSpPr/>
              <p:nvPr/>
            </p:nvSpPr>
            <p:spPr>
              <a:xfrm>
                <a:off x="7691110" y="4521768"/>
                <a:ext cx="648872" cy="39132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2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286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899AE26-BE52-D6CA-6231-D8FDAF5A9D23}"/>
                </a:ext>
              </a:extLst>
            </p:cNvPr>
            <p:cNvSpPr/>
            <p:nvPr/>
          </p:nvSpPr>
          <p:spPr>
            <a:xfrm>
              <a:off x="8489094" y="4048293"/>
              <a:ext cx="513662" cy="2295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86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ight Arrow 14">
              <a:extLst>
                <a:ext uri="{FF2B5EF4-FFF2-40B4-BE49-F238E27FC236}">
                  <a16:creationId xmlns:a16="http://schemas.microsoft.com/office/drawing/2014/main" id="{CE85182B-F684-6C25-897A-1DF4E11C0C87}"/>
                </a:ext>
              </a:extLst>
            </p:cNvPr>
            <p:cNvSpPr/>
            <p:nvPr/>
          </p:nvSpPr>
          <p:spPr>
            <a:xfrm>
              <a:off x="9015544" y="4054720"/>
              <a:ext cx="402551" cy="20619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57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7BC5D4D-2EED-84A6-15D9-4F1EE58C52CF}"/>
                </a:ext>
              </a:extLst>
            </p:cNvPr>
            <p:cNvSpPr/>
            <p:nvPr/>
          </p:nvSpPr>
          <p:spPr>
            <a:xfrm>
              <a:off x="8489094" y="4941057"/>
              <a:ext cx="513662" cy="2295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n-US" sz="1286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ight Arrow 14">
              <a:extLst>
                <a:ext uri="{FF2B5EF4-FFF2-40B4-BE49-F238E27FC236}">
                  <a16:creationId xmlns:a16="http://schemas.microsoft.com/office/drawing/2014/main" id="{7B32E62F-C60A-BD62-0C93-0BDB62C885E2}"/>
                </a:ext>
              </a:extLst>
            </p:cNvPr>
            <p:cNvSpPr/>
            <p:nvPr/>
          </p:nvSpPr>
          <p:spPr>
            <a:xfrm>
              <a:off x="9015544" y="4947484"/>
              <a:ext cx="402551" cy="20619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57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70E228-2D30-2BC7-7064-BD44A906CA0F}"/>
                </a:ext>
              </a:extLst>
            </p:cNvPr>
            <p:cNvSpPr txBox="1"/>
            <p:nvPr/>
          </p:nvSpPr>
          <p:spPr>
            <a:xfrm>
              <a:off x="9384129" y="3910189"/>
              <a:ext cx="1352999" cy="1042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43" b="1" dirty="0">
                  <a:latin typeface="Palatino Linotype" panose="02040502050505030304" pitchFamily="18" charset="0"/>
                </a:rPr>
                <a:t>12 ×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Transformer 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Encoder</a:t>
              </a:r>
            </a:p>
            <a:p>
              <a:pPr algn="ctr"/>
              <a:r>
                <a:rPr lang="en-US" sz="1543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 Layer</a:t>
              </a:r>
              <a:r>
                <a:rPr lang="en-US" sz="1543" b="1" dirty="0">
                  <a:latin typeface="Palatino Linotype" panose="02040502050505030304" pitchFamily="18" charset="0"/>
                </a:rPr>
                <a:t> 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6B19B68-CC28-B3B0-1C2A-031EE5148217}"/>
                </a:ext>
              </a:extLst>
            </p:cNvPr>
            <p:cNvGrpSpPr/>
            <p:nvPr/>
          </p:nvGrpSpPr>
          <p:grpSpPr>
            <a:xfrm>
              <a:off x="11282115" y="3466824"/>
              <a:ext cx="503425" cy="338018"/>
              <a:chOff x="7712536" y="2255090"/>
              <a:chExt cx="783106" cy="525805"/>
            </a:xfrm>
          </p:grpSpPr>
          <p:sp>
            <p:nvSpPr>
              <p:cNvPr id="89" name="Arrow: Right 88">
                <a:extLst>
                  <a:ext uri="{FF2B5EF4-FFF2-40B4-BE49-F238E27FC236}">
                    <a16:creationId xmlns:a16="http://schemas.microsoft.com/office/drawing/2014/main" id="{533CDF86-86DC-7595-BAE7-97A70A7D1593}"/>
                  </a:ext>
                </a:extLst>
              </p:cNvPr>
              <p:cNvSpPr/>
              <p:nvPr/>
            </p:nvSpPr>
            <p:spPr>
              <a:xfrm>
                <a:off x="7744408" y="2255090"/>
                <a:ext cx="751234" cy="525805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5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062C8AB-2E42-699A-0FC8-3C16CFA00012}"/>
                  </a:ext>
                </a:extLst>
              </p:cNvPr>
              <p:cNvSpPr txBox="1"/>
              <p:nvPr/>
            </p:nvSpPr>
            <p:spPr>
              <a:xfrm>
                <a:off x="7712536" y="2314528"/>
                <a:ext cx="7510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CLS</a:t>
                </a:r>
                <a:endParaRPr lang="en-US" sz="1286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EBE017C-3CF9-87B5-FB36-53FB016E176C}"/>
                </a:ext>
              </a:extLst>
            </p:cNvPr>
            <p:cNvSpPr txBox="1"/>
            <p:nvPr/>
          </p:nvSpPr>
          <p:spPr>
            <a:xfrm rot="5400000">
              <a:off x="8585145" y="4229447"/>
              <a:ext cx="478777" cy="8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14" dirty="0"/>
                <a:t>. . .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D87AB02-A57D-090A-9C74-AECBFE77770E}"/>
                </a:ext>
              </a:extLst>
            </p:cNvPr>
            <p:cNvSpPr txBox="1"/>
            <p:nvPr/>
          </p:nvSpPr>
          <p:spPr>
            <a:xfrm rot="5400000">
              <a:off x="10889000" y="4225659"/>
              <a:ext cx="478777" cy="80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14" dirty="0"/>
                <a:t>. . .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AA03F-0A40-03DB-E167-50B94C8F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06828-5833-A141-AF4D-360525AF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7200C-AD21-4C62-A23F-003869C25F73}"/>
              </a:ext>
            </a:extLst>
          </p:cNvPr>
          <p:cNvSpPr/>
          <p:nvPr/>
        </p:nvSpPr>
        <p:spPr>
          <a:xfrm>
            <a:off x="1155558" y="2897191"/>
            <a:ext cx="9889789" cy="2635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defTabSz="429768">
              <a:lnSpc>
                <a:spcPct val="200000"/>
              </a:lnSpc>
              <a:spcAft>
                <a:spcPts val="600"/>
              </a:spcAft>
              <a:defRPr/>
            </a:pPr>
            <a:r>
              <a:rPr lang="en-US" sz="3008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Exclusive of an uncommon, mild injection site reaction, no adverse reactions to  11  C-choline have been reported.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86B4B6-BCD4-4FCC-867E-30876FE56752}"/>
              </a:ext>
            </a:extLst>
          </p:cNvPr>
          <p:cNvSpPr/>
          <p:nvPr/>
        </p:nvSpPr>
        <p:spPr>
          <a:xfrm>
            <a:off x="5482603" y="3749572"/>
            <a:ext cx="787621" cy="373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DA5DEF-8097-49D6-A8AC-2C1F75533DCF}"/>
              </a:ext>
            </a:extLst>
          </p:cNvPr>
          <p:cNvSpPr/>
          <p:nvPr/>
        </p:nvSpPr>
        <p:spPr>
          <a:xfrm>
            <a:off x="6286922" y="3748181"/>
            <a:ext cx="3423226" cy="373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2444107-678C-40B7-86F3-6138F077D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517" y="4067662"/>
            <a:ext cx="834934" cy="29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defTabSz="859536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1316" kern="1200">
                <a:solidFill>
                  <a:srgbClr val="CC0066"/>
                </a:solidFill>
                <a:latin typeface="Arial Unicode MS"/>
                <a:ea typeface="+mn-ea"/>
                <a:cs typeface="+mn-cs"/>
              </a:rPr>
              <a:t>Severity</a:t>
            </a:r>
            <a:r>
              <a:rPr lang="en-US" altLang="en-US" sz="1034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DBA5005-38E3-48CA-BC85-4750FC61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999" y="4093396"/>
            <a:ext cx="1689697" cy="29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defTabSz="859536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1316" kern="1200" err="1">
                <a:solidFill>
                  <a:srgbClr val="CC0066"/>
                </a:solidFill>
                <a:latin typeface="Arial Unicode MS"/>
                <a:ea typeface="+mn-ea"/>
                <a:cs typeface="+mn-cs"/>
              </a:rPr>
              <a:t>AdverseReaction</a:t>
            </a:r>
            <a:r>
              <a:rPr lang="en-US" altLang="en-US" sz="1034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C714D3-778F-4F04-9AA2-0D72F0DD1F21}"/>
              </a:ext>
            </a:extLst>
          </p:cNvPr>
          <p:cNvSpPr/>
          <p:nvPr/>
        </p:nvSpPr>
        <p:spPr>
          <a:xfrm>
            <a:off x="1194330" y="3755845"/>
            <a:ext cx="1468979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B565FD-762A-4F85-BA30-23877B69E848}"/>
              </a:ext>
            </a:extLst>
          </p:cNvPr>
          <p:cNvSpPr/>
          <p:nvPr/>
        </p:nvSpPr>
        <p:spPr>
          <a:xfrm>
            <a:off x="3576865" y="3748181"/>
            <a:ext cx="1844511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259E63-DFB4-4A21-AE7C-7BFF18B4E37D}"/>
              </a:ext>
            </a:extLst>
          </p:cNvPr>
          <p:cNvSpPr/>
          <p:nvPr/>
        </p:nvSpPr>
        <p:spPr>
          <a:xfrm>
            <a:off x="2698312" y="3755845"/>
            <a:ext cx="377304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F1C2416-C9E7-4C04-9C7F-5F4D6AA84B50}"/>
              </a:ext>
            </a:extLst>
          </p:cNvPr>
          <p:cNvSpPr/>
          <p:nvPr/>
        </p:nvSpPr>
        <p:spPr>
          <a:xfrm>
            <a:off x="3123472" y="3755845"/>
            <a:ext cx="377304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4BBB91-925D-4FE7-9088-324704C7A030}"/>
              </a:ext>
            </a:extLst>
          </p:cNvPr>
          <p:cNvSpPr/>
          <p:nvPr/>
        </p:nvSpPr>
        <p:spPr>
          <a:xfrm>
            <a:off x="9853235" y="3747503"/>
            <a:ext cx="466416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75F759-4819-4BA1-88E0-5240C6BDC048}"/>
              </a:ext>
            </a:extLst>
          </p:cNvPr>
          <p:cNvSpPr/>
          <p:nvPr/>
        </p:nvSpPr>
        <p:spPr>
          <a:xfrm>
            <a:off x="1189997" y="4688184"/>
            <a:ext cx="1314674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1D4282-2112-49E4-BFA2-8C02B9570065}"/>
              </a:ext>
            </a:extLst>
          </p:cNvPr>
          <p:cNvSpPr/>
          <p:nvPr/>
        </p:nvSpPr>
        <p:spPr>
          <a:xfrm>
            <a:off x="2542069" y="4678956"/>
            <a:ext cx="1473312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A5C305-05E7-4987-AEA6-CB0A07824169}"/>
              </a:ext>
            </a:extLst>
          </p:cNvPr>
          <p:cNvSpPr/>
          <p:nvPr/>
        </p:nvSpPr>
        <p:spPr>
          <a:xfrm>
            <a:off x="3990333" y="4686269"/>
            <a:ext cx="466416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35548D9-3EE7-4770-A6FE-0F871B408D6F}"/>
              </a:ext>
            </a:extLst>
          </p:cNvPr>
          <p:cNvSpPr/>
          <p:nvPr/>
        </p:nvSpPr>
        <p:spPr>
          <a:xfrm>
            <a:off x="4464055" y="4687556"/>
            <a:ext cx="466416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DCADF2D-98FB-4FC9-8D58-FCB24529DE51}"/>
              </a:ext>
            </a:extLst>
          </p:cNvPr>
          <p:cNvSpPr/>
          <p:nvPr/>
        </p:nvSpPr>
        <p:spPr>
          <a:xfrm>
            <a:off x="5100807" y="4687555"/>
            <a:ext cx="1473312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2AD1DC-C116-48F4-A7C3-20822738A498}"/>
              </a:ext>
            </a:extLst>
          </p:cNvPr>
          <p:cNvSpPr/>
          <p:nvPr/>
        </p:nvSpPr>
        <p:spPr>
          <a:xfrm>
            <a:off x="8344162" y="4678302"/>
            <a:ext cx="1473312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1D8AEC-2164-439B-A82A-BA94938FF7B8}"/>
              </a:ext>
            </a:extLst>
          </p:cNvPr>
          <p:cNvSpPr/>
          <p:nvPr/>
        </p:nvSpPr>
        <p:spPr>
          <a:xfrm>
            <a:off x="6599766" y="4686269"/>
            <a:ext cx="836234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965497-CEA1-4E93-BBF2-33D1C9628AA0}"/>
              </a:ext>
            </a:extLst>
          </p:cNvPr>
          <p:cNvSpPr/>
          <p:nvPr/>
        </p:nvSpPr>
        <p:spPr>
          <a:xfrm>
            <a:off x="7407179" y="4684737"/>
            <a:ext cx="836234" cy="3736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C4D89-FD5B-795D-24E9-BAEA4B94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3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ADME – intermediate checkpoints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E4BC21-7E86-F58F-0582-DC214CBADF82}"/>
              </a:ext>
            </a:extLst>
          </p:cNvPr>
          <p:cNvSpPr txBox="1">
            <a:spLocks/>
          </p:cNvSpPr>
          <p:nvPr/>
        </p:nvSpPr>
        <p:spPr>
          <a:xfrm>
            <a:off x="838200" y="2313305"/>
            <a:ext cx="5146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monitor the process of domain-specific pre-training, we can look at the performance of the intermediate checkpoints (rather than using the final pre-trained model)</a:t>
            </a:r>
          </a:p>
        </p:txBody>
      </p:sp>
      <p:pic>
        <p:nvPicPr>
          <p:cNvPr id="14" name="Content Placeholder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9EE842AA-B428-AAFC-7E09-43969613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2313305"/>
            <a:ext cx="54864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79286-325D-51AD-C897-AD2C6E0B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6EA18-47C4-585B-13E2-0DAB668FDD45}"/>
              </a:ext>
            </a:extLst>
          </p:cNvPr>
          <p:cNvSpPr txBox="1"/>
          <p:nvPr/>
        </p:nvSpPr>
        <p:spPr>
          <a:xfrm>
            <a:off x="7627624" y="4476095"/>
            <a:ext cx="176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Fast increase with the  initial exposure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386615-09BE-CC96-4090-B4FC8A700539}"/>
              </a:ext>
            </a:extLst>
          </p:cNvPr>
          <p:cNvCxnSpPr>
            <a:cxnSpLocks/>
          </p:cNvCxnSpPr>
          <p:nvPr/>
        </p:nvCxnSpPr>
        <p:spPr>
          <a:xfrm flipV="1">
            <a:off x="7675885" y="3677920"/>
            <a:ext cx="0" cy="12598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6E99EC-0054-0E79-AAD2-5F3B53CFB155}"/>
              </a:ext>
            </a:extLst>
          </p:cNvPr>
          <p:cNvSpPr txBox="1"/>
          <p:nvPr/>
        </p:nvSpPr>
        <p:spPr>
          <a:xfrm>
            <a:off x="9390388" y="4036450"/>
            <a:ext cx="212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Slow increase with more exposure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8F680E-3CF3-07FC-B608-8189BA728152}"/>
              </a:ext>
            </a:extLst>
          </p:cNvPr>
          <p:cNvCxnSpPr>
            <a:cxnSpLocks/>
          </p:cNvCxnSpPr>
          <p:nvPr/>
        </p:nvCxnSpPr>
        <p:spPr>
          <a:xfrm flipV="1">
            <a:off x="9509769" y="3603610"/>
            <a:ext cx="0" cy="4328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2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Control experiment: SST-2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4940441" cy="395961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Is the superior performance of PharmBERT is due to the domain-specific pre-training?</a:t>
            </a:r>
          </a:p>
          <a:p>
            <a:r>
              <a:rPr lang="en-US" sz="2400" dirty="0"/>
              <a:t>Or confounding factors, such as simply having more training steps?</a:t>
            </a:r>
          </a:p>
          <a:p>
            <a:r>
              <a:rPr lang="en-US" sz="2400" dirty="0"/>
              <a:t>We tested the models on a generic English downstream task, which is not relevant to the drug label</a:t>
            </a:r>
          </a:p>
          <a:p>
            <a:r>
              <a:rPr lang="en-US" sz="2400" dirty="0"/>
              <a:t>Stanford Sentiment Treebank-2 (SST-2): Binary sentiment analysis for movie reviews: Is this movie review negative or positive?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9DE4FC-CC67-339F-3946-5BAA3BE9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192875"/>
              </p:ext>
            </p:extLst>
          </p:nvPr>
        </p:nvGraphicFramePr>
        <p:xfrm>
          <a:off x="6365230" y="2217343"/>
          <a:ext cx="5557520" cy="3105851"/>
        </p:xfrm>
        <a:graphic>
          <a:graphicData uri="http://schemas.openxmlformats.org/drawingml/2006/table">
            <a:tbl>
              <a:tblPr firstRow="1" firstCol="1" bandRow="1"/>
              <a:tblGrid>
                <a:gridCol w="2768610">
                  <a:extLst>
                    <a:ext uri="{9D8B030D-6E8A-4147-A177-3AD203B41FA5}">
                      <a16:colId xmlns:a16="http://schemas.microsoft.com/office/drawing/2014/main" val="1668838446"/>
                    </a:ext>
                  </a:extLst>
                </a:gridCol>
                <a:gridCol w="2788910">
                  <a:extLst>
                    <a:ext uri="{9D8B030D-6E8A-4147-A177-3AD203B41FA5}">
                      <a16:colId xmlns:a16="http://schemas.microsoft.com/office/drawing/2014/main" val="1093190470"/>
                    </a:ext>
                  </a:extLst>
                </a:gridCol>
              </a:tblGrid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F1 (standard error)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41229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uncased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0.9219 (0.0013)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412003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 base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0.9128 (0.0006)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75517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ClinicalBERT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0.8926 (0.0015)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88252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BioBERT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0.8995 (0.0015)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86874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uncased 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0.9115 (0.0019)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964251"/>
                  </a:ext>
                </a:extLst>
              </a:tr>
              <a:tr h="44369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PharmBERT cased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0.9089 (0.0020)</a:t>
                      </a:r>
                    </a:p>
                  </a:txBody>
                  <a:tcPr marL="156828" marR="156828" marT="2178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62493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C6FCA-AD1C-2740-0ECA-B0836D4D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33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2990A54-DFDF-606A-D14B-0C1886710CF7}"/>
              </a:ext>
            </a:extLst>
          </p:cNvPr>
          <p:cNvSpPr txBox="1">
            <a:spLocks/>
          </p:cNvSpPr>
          <p:nvPr/>
        </p:nvSpPr>
        <p:spPr>
          <a:xfrm>
            <a:off x="1155549" y="6220238"/>
            <a:ext cx="9643631" cy="526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Socher</a:t>
            </a:r>
            <a:r>
              <a:rPr lang="en-US" sz="1400" dirty="0"/>
              <a:t>, R., </a:t>
            </a:r>
            <a:r>
              <a:rPr lang="en-US" sz="1400" dirty="0" err="1"/>
              <a:t>Perelygin</a:t>
            </a:r>
            <a:r>
              <a:rPr lang="en-US" sz="1400" dirty="0"/>
              <a:t>, A., Wu, J., Chuang, J., Manning, C. D., Ng, A. Y., &amp; Potts, C. (2013, October). Recursive deep models for semantic compositionality over a sentiment treebank. In Proceedings of the 2013 conference on empirical methods in natural language processing (pp. 1631-1642).</a:t>
            </a:r>
          </a:p>
        </p:txBody>
      </p:sp>
    </p:spTree>
    <p:extLst>
      <p:ext uri="{BB962C8B-B14F-4D97-AF65-F5344CB8AC3E}">
        <p14:creationId xmlns:p14="http://schemas.microsoft.com/office/powerpoint/2010/main" val="136591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8423B-56B8-932B-87CA-E9F52652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6F8C4B-307A-AA0C-E7D4-FB952FA0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E5BF5-252D-11BE-CD3E-50D1A837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Pre-training and Fine-tuning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909FC-7158-F480-6B24-C4C47E7C9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793D7-E117-1E88-C7DB-BE2177A3B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76138-FD9E-1D69-8629-3DB44030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E9381F-196C-61D1-C3CA-30420A87BBB3}"/>
              </a:ext>
            </a:extLst>
          </p:cNvPr>
          <p:cNvSpPr txBox="1">
            <a:spLocks/>
          </p:cNvSpPr>
          <p:nvPr/>
        </p:nvSpPr>
        <p:spPr>
          <a:xfrm>
            <a:off x="1307948" y="23697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Large number of parameters requires a large training set to converge</a:t>
            </a:r>
          </a:p>
          <a:p>
            <a:r>
              <a:rPr lang="en-US" sz="2400" dirty="0"/>
              <a:t>Labeled data is often limited </a:t>
            </a:r>
          </a:p>
          <a:p>
            <a:r>
              <a:rPr lang="en-US" sz="2400" dirty="0"/>
              <a:t>Common paradigm in NLP: pre-training and fine-tuning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Model pre-trained on massive unlabeled text 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And fine-tuned on a domain-specific task</a:t>
            </a:r>
          </a:p>
          <a:p>
            <a:r>
              <a:rPr lang="en-US" sz="2400" dirty="0"/>
              <a:t>Problem: The distribution of the words might be different in the final task</a:t>
            </a:r>
          </a:p>
          <a:p>
            <a:r>
              <a:rPr lang="en-US" sz="2400" dirty="0"/>
              <a:t>Solution: Domain specific pre-training</a:t>
            </a:r>
          </a:p>
          <a:p>
            <a:r>
              <a:rPr lang="en-US" sz="2400" dirty="0"/>
              <a:t>BioBERT, LEGAL-BERT, ClinicalBERT</a:t>
            </a:r>
          </a:p>
        </p:txBody>
      </p:sp>
    </p:spTree>
    <p:extLst>
      <p:ext uri="{BB962C8B-B14F-4D97-AF65-F5344CB8AC3E}">
        <p14:creationId xmlns:p14="http://schemas.microsoft.com/office/powerpoint/2010/main" val="28212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Drug label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B9A9-C74B-7FEB-6800-A085D16F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Drug label refers to any information provided with prescription drugs, monitored by regulatory agencies, such as the FDA</a:t>
            </a:r>
          </a:p>
          <a:p>
            <a:r>
              <a:rPr lang="en-US" sz="2000" dirty="0">
                <a:solidFill>
                  <a:schemeClr val="bg1"/>
                </a:solidFill>
              </a:rPr>
              <a:t>You have seen these labels enclosed in the box of any drugs that you purchase from your local pharmacy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They are unstructured and messy text…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 but contain a lot of useful information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screenshot, letter, document&#10;&#10;Description automatically generated">
            <a:extLst>
              <a:ext uri="{FF2B5EF4-FFF2-40B4-BE49-F238E27FC236}">
                <a16:creationId xmlns:a16="http://schemas.microsoft.com/office/drawing/2014/main" id="{F21B9A3B-06C8-4530-492B-459A36BE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8"/>
          <a:stretch/>
        </p:blipFill>
        <p:spPr>
          <a:xfrm>
            <a:off x="7079844" y="369913"/>
            <a:ext cx="2719337" cy="278453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rescription&#10;&#10;Description automatically generated with medium confidence">
            <a:extLst>
              <a:ext uri="{FF2B5EF4-FFF2-40B4-BE49-F238E27FC236}">
                <a16:creationId xmlns:a16="http://schemas.microsoft.com/office/drawing/2014/main" id="{39862597-1B9D-A0DA-7167-FF41050D0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40" y="3730267"/>
            <a:ext cx="2618682" cy="27845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DBAE0-DFC4-3743-B291-F906A0C0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A3B29A-48E2-4A0C-8CE6-C6751462C80E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50D98-D5E6-64BA-1D73-3D466AC08EC3}"/>
              </a:ext>
            </a:extLst>
          </p:cNvPr>
          <p:cNvSpPr/>
          <p:nvPr/>
        </p:nvSpPr>
        <p:spPr>
          <a:xfrm>
            <a:off x="3119190" y="555412"/>
            <a:ext cx="5672783" cy="5566833"/>
          </a:xfrm>
          <a:custGeom>
            <a:avLst/>
            <a:gdLst>
              <a:gd name="connsiteX0" fmla="*/ 0 w 6178028"/>
              <a:gd name="connsiteY0" fmla="*/ 3031321 h 6062642"/>
              <a:gd name="connsiteX1" fmla="*/ 3089014 w 6178028"/>
              <a:gd name="connsiteY1" fmla="*/ 0 h 6062642"/>
              <a:gd name="connsiteX2" fmla="*/ 6178028 w 6178028"/>
              <a:gd name="connsiteY2" fmla="*/ 3031321 h 6062642"/>
              <a:gd name="connsiteX3" fmla="*/ 3089014 w 6178028"/>
              <a:gd name="connsiteY3" fmla="*/ 6062642 h 6062642"/>
              <a:gd name="connsiteX4" fmla="*/ 0 w 6178028"/>
              <a:gd name="connsiteY4" fmla="*/ 3031321 h 606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8028" h="6062642">
                <a:moveTo>
                  <a:pt x="0" y="3031321"/>
                </a:moveTo>
                <a:cubicBezTo>
                  <a:pt x="0" y="1357169"/>
                  <a:pt x="1382999" y="0"/>
                  <a:pt x="3089014" y="0"/>
                </a:cubicBezTo>
                <a:cubicBezTo>
                  <a:pt x="4795029" y="0"/>
                  <a:pt x="6178028" y="1357169"/>
                  <a:pt x="6178028" y="3031321"/>
                </a:cubicBezTo>
                <a:cubicBezTo>
                  <a:pt x="6178028" y="4705473"/>
                  <a:pt x="4795029" y="6062642"/>
                  <a:pt x="3089014" y="6062642"/>
                </a:cubicBezTo>
                <a:cubicBezTo>
                  <a:pt x="1382999" y="6062642"/>
                  <a:pt x="0" y="4705473"/>
                  <a:pt x="0" y="3031321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5711" tIns="948813" rIns="965711" bIns="948813" numCol="1" spcCol="1270" anchor="ctr" anchorCtr="0">
            <a:noAutofit/>
          </a:bodyPr>
          <a:lstStyle/>
          <a:p>
            <a:pPr algn="ctr" defTabSz="19415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Drug</a:t>
            </a:r>
          </a:p>
          <a:p>
            <a:pPr algn="ctr" defTabSz="19415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</a:t>
            </a:r>
            <a:endParaRPr lang="en-US" sz="48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99B59B-BE74-10B6-397D-4EBF82ED4E39}"/>
              </a:ext>
            </a:extLst>
          </p:cNvPr>
          <p:cNvSpPr/>
          <p:nvPr/>
        </p:nvSpPr>
        <p:spPr>
          <a:xfrm>
            <a:off x="4948215" y="582432"/>
            <a:ext cx="2014732" cy="2014732"/>
          </a:xfrm>
          <a:custGeom>
            <a:avLst/>
            <a:gdLst>
              <a:gd name="connsiteX0" fmla="*/ 0 w 2194174"/>
              <a:gd name="connsiteY0" fmla="*/ 1097087 h 2194174"/>
              <a:gd name="connsiteX1" fmla="*/ 1097087 w 2194174"/>
              <a:gd name="connsiteY1" fmla="*/ 0 h 2194174"/>
              <a:gd name="connsiteX2" fmla="*/ 2194174 w 2194174"/>
              <a:gd name="connsiteY2" fmla="*/ 1097087 h 2194174"/>
              <a:gd name="connsiteX3" fmla="*/ 1097087 w 2194174"/>
              <a:gd name="connsiteY3" fmla="*/ 2194174 h 2194174"/>
              <a:gd name="connsiteX4" fmla="*/ 0 w 2194174"/>
              <a:gd name="connsiteY4" fmla="*/ 1097087 h 219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174" h="2194174">
                <a:moveTo>
                  <a:pt x="0" y="1097087"/>
                </a:moveTo>
                <a:cubicBezTo>
                  <a:pt x="0" y="491183"/>
                  <a:pt x="491183" y="0"/>
                  <a:pt x="1097087" y="0"/>
                </a:cubicBezTo>
                <a:cubicBezTo>
                  <a:pt x="1702991" y="0"/>
                  <a:pt x="2194174" y="491183"/>
                  <a:pt x="2194174" y="1097087"/>
                </a:cubicBezTo>
                <a:cubicBezTo>
                  <a:pt x="2194174" y="1702991"/>
                  <a:pt x="1702991" y="2194174"/>
                  <a:pt x="1097087" y="2194174"/>
                </a:cubicBezTo>
                <a:cubicBezTo>
                  <a:pt x="491183" y="2194174"/>
                  <a:pt x="0" y="1702991"/>
                  <a:pt x="0" y="1097087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46729" tIns="346729" rIns="346729" bIns="346729" numCol="1" spcCol="1270" anchor="ctr" anchorCtr="0">
            <a:noAutofit/>
          </a:bodyPr>
          <a:lstStyle/>
          <a:p>
            <a:pPr algn="ctr" defTabSz="72809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Finding adverse reaction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31F6A4-086B-9702-19B6-ACBCB54524C6}"/>
              </a:ext>
            </a:extLst>
          </p:cNvPr>
          <p:cNvSpPr/>
          <p:nvPr/>
        </p:nvSpPr>
        <p:spPr>
          <a:xfrm>
            <a:off x="3140641" y="2332830"/>
            <a:ext cx="2011998" cy="2011998"/>
          </a:xfrm>
          <a:custGeom>
            <a:avLst/>
            <a:gdLst>
              <a:gd name="connsiteX0" fmla="*/ 0 w 2191196"/>
              <a:gd name="connsiteY0" fmla="*/ 1095598 h 2191196"/>
              <a:gd name="connsiteX1" fmla="*/ 1095598 w 2191196"/>
              <a:gd name="connsiteY1" fmla="*/ 0 h 2191196"/>
              <a:gd name="connsiteX2" fmla="*/ 2191196 w 2191196"/>
              <a:gd name="connsiteY2" fmla="*/ 1095598 h 2191196"/>
              <a:gd name="connsiteX3" fmla="*/ 1095598 w 2191196"/>
              <a:gd name="connsiteY3" fmla="*/ 2191196 h 2191196"/>
              <a:gd name="connsiteX4" fmla="*/ 0 w 2191196"/>
              <a:gd name="connsiteY4" fmla="*/ 1095598 h 219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196" h="2191196">
                <a:moveTo>
                  <a:pt x="0" y="1095598"/>
                </a:moveTo>
                <a:cubicBezTo>
                  <a:pt x="0" y="490516"/>
                  <a:pt x="490516" y="0"/>
                  <a:pt x="1095598" y="0"/>
                </a:cubicBezTo>
                <a:cubicBezTo>
                  <a:pt x="1700680" y="0"/>
                  <a:pt x="2191196" y="490516"/>
                  <a:pt x="2191196" y="1095598"/>
                </a:cubicBezTo>
                <a:cubicBezTo>
                  <a:pt x="2191196" y="1700680"/>
                  <a:pt x="1700680" y="2191196"/>
                  <a:pt x="1095598" y="2191196"/>
                </a:cubicBezTo>
                <a:cubicBezTo>
                  <a:pt x="490516" y="2191196"/>
                  <a:pt x="0" y="1700680"/>
                  <a:pt x="0" y="1095598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41213" tIns="341213" rIns="341213" bIns="341213" numCol="1" spcCol="1270" anchor="ctr" anchorCtr="0">
            <a:noAutofit/>
          </a:bodyPr>
          <a:lstStyle/>
          <a:p>
            <a:pPr algn="ctr" defTabSz="72809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Therapeutic and safety equivalence clustering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7691F0-91E7-7B03-37FD-D526E82CC5A7}"/>
              </a:ext>
            </a:extLst>
          </p:cNvPr>
          <p:cNvSpPr/>
          <p:nvPr/>
        </p:nvSpPr>
        <p:spPr>
          <a:xfrm>
            <a:off x="4949982" y="4069973"/>
            <a:ext cx="2011198" cy="2011198"/>
          </a:xfrm>
          <a:custGeom>
            <a:avLst/>
            <a:gdLst>
              <a:gd name="connsiteX0" fmla="*/ 0 w 2190325"/>
              <a:gd name="connsiteY0" fmla="*/ 1095163 h 2190325"/>
              <a:gd name="connsiteX1" fmla="*/ 1095163 w 2190325"/>
              <a:gd name="connsiteY1" fmla="*/ 0 h 2190325"/>
              <a:gd name="connsiteX2" fmla="*/ 2190326 w 2190325"/>
              <a:gd name="connsiteY2" fmla="*/ 1095163 h 2190325"/>
              <a:gd name="connsiteX3" fmla="*/ 1095163 w 2190325"/>
              <a:gd name="connsiteY3" fmla="*/ 2190326 h 2190325"/>
              <a:gd name="connsiteX4" fmla="*/ 0 w 2190325"/>
              <a:gd name="connsiteY4" fmla="*/ 1095163 h 219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325" h="2190325">
                <a:moveTo>
                  <a:pt x="0" y="1095163"/>
                </a:moveTo>
                <a:cubicBezTo>
                  <a:pt x="0" y="490321"/>
                  <a:pt x="490321" y="0"/>
                  <a:pt x="1095163" y="0"/>
                </a:cubicBezTo>
                <a:cubicBezTo>
                  <a:pt x="1700005" y="0"/>
                  <a:pt x="2190326" y="490321"/>
                  <a:pt x="2190326" y="1095163"/>
                </a:cubicBezTo>
                <a:cubicBezTo>
                  <a:pt x="2190326" y="1700005"/>
                  <a:pt x="1700005" y="2190326"/>
                  <a:pt x="1095163" y="2190326"/>
                </a:cubicBezTo>
                <a:cubicBezTo>
                  <a:pt x="490321" y="2190326"/>
                  <a:pt x="0" y="1700005"/>
                  <a:pt x="0" y="1095163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43626" tIns="343626" rIns="343626" bIns="343626" numCol="1" spcCol="1270" anchor="ctr" anchorCtr="0">
            <a:noAutofit/>
          </a:bodyPr>
          <a:lstStyle/>
          <a:p>
            <a:pPr algn="ctr" defTabSz="72809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PSG assessment enhancement</a:t>
            </a:r>
            <a:endParaRPr lang="en-US" sz="20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994613-7B03-272F-DB44-E0A64ECC55BB}"/>
              </a:ext>
            </a:extLst>
          </p:cNvPr>
          <p:cNvSpPr/>
          <p:nvPr/>
        </p:nvSpPr>
        <p:spPr>
          <a:xfrm>
            <a:off x="6784198" y="2346166"/>
            <a:ext cx="1985326" cy="1985326"/>
          </a:xfrm>
          <a:custGeom>
            <a:avLst/>
            <a:gdLst>
              <a:gd name="connsiteX0" fmla="*/ 0 w 2162149"/>
              <a:gd name="connsiteY0" fmla="*/ 1081075 h 2162149"/>
              <a:gd name="connsiteX1" fmla="*/ 1081075 w 2162149"/>
              <a:gd name="connsiteY1" fmla="*/ 0 h 2162149"/>
              <a:gd name="connsiteX2" fmla="*/ 2162150 w 2162149"/>
              <a:gd name="connsiteY2" fmla="*/ 1081075 h 2162149"/>
              <a:gd name="connsiteX3" fmla="*/ 1081075 w 2162149"/>
              <a:gd name="connsiteY3" fmla="*/ 2162150 h 2162149"/>
              <a:gd name="connsiteX4" fmla="*/ 0 w 2162149"/>
              <a:gd name="connsiteY4" fmla="*/ 1081075 h 216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49" h="2162149">
                <a:moveTo>
                  <a:pt x="0" y="1081075"/>
                </a:moveTo>
                <a:cubicBezTo>
                  <a:pt x="0" y="484014"/>
                  <a:pt x="484014" y="0"/>
                  <a:pt x="1081075" y="0"/>
                </a:cubicBezTo>
                <a:cubicBezTo>
                  <a:pt x="1678136" y="0"/>
                  <a:pt x="2162150" y="484014"/>
                  <a:pt x="2162150" y="1081075"/>
                </a:cubicBezTo>
                <a:cubicBezTo>
                  <a:pt x="2162150" y="1678136"/>
                  <a:pt x="1678136" y="2162150"/>
                  <a:pt x="1081075" y="2162150"/>
                </a:cubicBezTo>
                <a:cubicBezTo>
                  <a:pt x="484014" y="2162150"/>
                  <a:pt x="0" y="1678136"/>
                  <a:pt x="0" y="1081075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39499" tIns="339499" rIns="339499" bIns="339499" numCol="1" spcCol="1270" anchor="ctr" anchorCtr="0">
            <a:noAutofit/>
          </a:bodyPr>
          <a:lstStyle/>
          <a:p>
            <a:pPr algn="ctr" defTabSz="72809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Finding the interaction with other drugs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0B557-9641-EF5F-3A5E-0FE57216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Drug label text idiosyncrasies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E15C7D-C051-5831-858D-B321C13521F1}"/>
              </a:ext>
            </a:extLst>
          </p:cNvPr>
          <p:cNvSpPr/>
          <p:nvPr/>
        </p:nvSpPr>
        <p:spPr>
          <a:xfrm>
            <a:off x="886144" y="3016738"/>
            <a:ext cx="2578616" cy="2578743"/>
          </a:xfrm>
          <a:custGeom>
            <a:avLst/>
            <a:gdLst>
              <a:gd name="connsiteX0" fmla="*/ 0 w 2578616"/>
              <a:gd name="connsiteY0" fmla="*/ 1289372 h 2578743"/>
              <a:gd name="connsiteX1" fmla="*/ 1289308 w 2578616"/>
              <a:gd name="connsiteY1" fmla="*/ 0 h 2578743"/>
              <a:gd name="connsiteX2" fmla="*/ 2578616 w 2578616"/>
              <a:gd name="connsiteY2" fmla="*/ 1289372 h 2578743"/>
              <a:gd name="connsiteX3" fmla="*/ 1289308 w 2578616"/>
              <a:gd name="connsiteY3" fmla="*/ 2578744 h 2578743"/>
              <a:gd name="connsiteX4" fmla="*/ 0 w 2578616"/>
              <a:gd name="connsiteY4" fmla="*/ 1289372 h 257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16" h="2578743">
                <a:moveTo>
                  <a:pt x="0" y="1289372"/>
                </a:moveTo>
                <a:cubicBezTo>
                  <a:pt x="0" y="577272"/>
                  <a:pt x="577243" y="0"/>
                  <a:pt x="1289308" y="0"/>
                </a:cubicBezTo>
                <a:cubicBezTo>
                  <a:pt x="2001373" y="0"/>
                  <a:pt x="2578616" y="577272"/>
                  <a:pt x="2578616" y="1289372"/>
                </a:cubicBezTo>
                <a:cubicBezTo>
                  <a:pt x="2578616" y="2001472"/>
                  <a:pt x="2001373" y="2578744"/>
                  <a:pt x="1289308" y="2578744"/>
                </a:cubicBezTo>
                <a:cubicBezTo>
                  <a:pt x="577243" y="2578744"/>
                  <a:pt x="0" y="2001472"/>
                  <a:pt x="0" y="128937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460" tIns="414478" rIns="414460" bIns="414478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solidFill>
                  <a:schemeClr val="tx1"/>
                </a:solidFill>
              </a:rPr>
              <a:t>Drug labels vocabulary distribution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0A1FB2AA-C1D8-0E59-2951-06B54A207D28}"/>
              </a:ext>
            </a:extLst>
          </p:cNvPr>
          <p:cNvSpPr/>
          <p:nvPr/>
        </p:nvSpPr>
        <p:spPr>
          <a:xfrm>
            <a:off x="-443611" y="1582959"/>
            <a:ext cx="5198064" cy="5418667"/>
          </a:xfrm>
          <a:prstGeom prst="blockArc">
            <a:avLst>
              <a:gd name="adj1" fmla="val 17527788"/>
              <a:gd name="adj2" fmla="val 4119114"/>
              <a:gd name="adj3" fmla="val 575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69663-1D9C-AB72-0C63-A5982F023DB4}"/>
              </a:ext>
            </a:extLst>
          </p:cNvPr>
          <p:cNvSpPr/>
          <p:nvPr/>
        </p:nvSpPr>
        <p:spPr>
          <a:xfrm>
            <a:off x="3383865" y="2039752"/>
            <a:ext cx="1381373" cy="138176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0" r="-3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F90091-B035-32E3-2F2A-77DC39159478}"/>
              </a:ext>
            </a:extLst>
          </p:cNvPr>
          <p:cNvSpPr/>
          <p:nvPr/>
        </p:nvSpPr>
        <p:spPr>
          <a:xfrm>
            <a:off x="4893768" y="2056472"/>
            <a:ext cx="3041031" cy="1337327"/>
          </a:xfrm>
          <a:custGeom>
            <a:avLst/>
            <a:gdLst>
              <a:gd name="connsiteX0" fmla="*/ 0 w 3041031"/>
              <a:gd name="connsiteY0" fmla="*/ 0 h 1337327"/>
              <a:gd name="connsiteX1" fmla="*/ 3041031 w 3041031"/>
              <a:gd name="connsiteY1" fmla="*/ 0 h 1337327"/>
              <a:gd name="connsiteX2" fmla="*/ 3041031 w 3041031"/>
              <a:gd name="connsiteY2" fmla="*/ 1337327 h 1337327"/>
              <a:gd name="connsiteX3" fmla="*/ 0 w 3041031"/>
              <a:gd name="connsiteY3" fmla="*/ 1337327 h 1337327"/>
              <a:gd name="connsiteX4" fmla="*/ 0 w 3041031"/>
              <a:gd name="connsiteY4" fmla="*/ 0 h 133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1031" h="1337327">
                <a:moveTo>
                  <a:pt x="0" y="0"/>
                </a:moveTo>
                <a:lnTo>
                  <a:pt x="3041031" y="0"/>
                </a:lnTo>
                <a:lnTo>
                  <a:pt x="3041031" y="1337327"/>
                </a:lnTo>
                <a:lnTo>
                  <a:pt x="0" y="13373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US" sz="2200" b="1" kern="1200" dirty="0"/>
              <a:t>Pharmacological notations, such as “mcg/mL”, are used quite frequently.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98B6D4-5044-52F3-FB30-D30C92FE3291}"/>
              </a:ext>
            </a:extLst>
          </p:cNvPr>
          <p:cNvSpPr/>
          <p:nvPr/>
        </p:nvSpPr>
        <p:spPr>
          <a:xfrm>
            <a:off x="3917771" y="3611707"/>
            <a:ext cx="1381373" cy="1381760"/>
          </a:xfrm>
          <a:prstGeom prst="ellipse">
            <a:avLst/>
          </a:prstGeom>
          <a:blipFill>
            <a:blip r:embed="rId4"/>
            <a:srcRect/>
            <a:stretch>
              <a:fillRect l="-16000" r="-1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C5B6C58-5994-30AE-A5E4-DD4BD756040D}"/>
              </a:ext>
            </a:extLst>
          </p:cNvPr>
          <p:cNvSpPr/>
          <p:nvPr/>
        </p:nvSpPr>
        <p:spPr>
          <a:xfrm>
            <a:off x="5446620" y="3604655"/>
            <a:ext cx="3150124" cy="1337327"/>
          </a:xfrm>
          <a:custGeom>
            <a:avLst/>
            <a:gdLst>
              <a:gd name="connsiteX0" fmla="*/ 0 w 3150124"/>
              <a:gd name="connsiteY0" fmla="*/ 0 h 1337327"/>
              <a:gd name="connsiteX1" fmla="*/ 3150124 w 3150124"/>
              <a:gd name="connsiteY1" fmla="*/ 0 h 1337327"/>
              <a:gd name="connsiteX2" fmla="*/ 3150124 w 3150124"/>
              <a:gd name="connsiteY2" fmla="*/ 1337327 h 1337327"/>
              <a:gd name="connsiteX3" fmla="*/ 0 w 3150124"/>
              <a:gd name="connsiteY3" fmla="*/ 1337327 h 1337327"/>
              <a:gd name="connsiteX4" fmla="*/ 0 w 3150124"/>
              <a:gd name="connsiteY4" fmla="*/ 0 h 133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0124" h="1337327">
                <a:moveTo>
                  <a:pt x="0" y="0"/>
                </a:moveTo>
                <a:lnTo>
                  <a:pt x="3150124" y="0"/>
                </a:lnTo>
                <a:lnTo>
                  <a:pt x="3150124" y="1337327"/>
                </a:lnTo>
                <a:lnTo>
                  <a:pt x="0" y="13373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US" sz="2200" b="1" kern="1200" dirty="0"/>
              <a:t>Scientific and Latin terms are very common.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D8F0B7-4867-E054-B64C-A304D75CBAFC}"/>
              </a:ext>
            </a:extLst>
          </p:cNvPr>
          <p:cNvSpPr/>
          <p:nvPr/>
        </p:nvSpPr>
        <p:spPr>
          <a:xfrm>
            <a:off x="3383865" y="5205879"/>
            <a:ext cx="1381373" cy="138176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B41567-DB66-3C5C-6C83-B7310AB0AB92}"/>
              </a:ext>
            </a:extLst>
          </p:cNvPr>
          <p:cNvSpPr/>
          <p:nvPr/>
        </p:nvSpPr>
        <p:spPr>
          <a:xfrm>
            <a:off x="4893611" y="5274698"/>
            <a:ext cx="3000704" cy="1337327"/>
          </a:xfrm>
          <a:custGeom>
            <a:avLst/>
            <a:gdLst>
              <a:gd name="connsiteX0" fmla="*/ 0 w 3000704"/>
              <a:gd name="connsiteY0" fmla="*/ 0 h 1337327"/>
              <a:gd name="connsiteX1" fmla="*/ 3000704 w 3000704"/>
              <a:gd name="connsiteY1" fmla="*/ 0 h 1337327"/>
              <a:gd name="connsiteX2" fmla="*/ 3000704 w 3000704"/>
              <a:gd name="connsiteY2" fmla="*/ 1337327 h 1337327"/>
              <a:gd name="connsiteX3" fmla="*/ 0 w 3000704"/>
              <a:gd name="connsiteY3" fmla="*/ 1337327 h 1337327"/>
              <a:gd name="connsiteX4" fmla="*/ 0 w 3000704"/>
              <a:gd name="connsiteY4" fmla="*/ 0 h 133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704" h="1337327">
                <a:moveTo>
                  <a:pt x="0" y="0"/>
                </a:moveTo>
                <a:lnTo>
                  <a:pt x="3000704" y="0"/>
                </a:lnTo>
                <a:lnTo>
                  <a:pt x="3000704" y="1337327"/>
                </a:lnTo>
                <a:lnTo>
                  <a:pt x="0" y="13373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None/>
            </a:pPr>
            <a:r>
              <a:rPr lang="en-US" sz="2200" b="1" kern="1200" dirty="0"/>
              <a:t>Some letters, like X, are more common in drug names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F7746-AFC8-574E-EB38-428E2932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45F1A0-2D7D-D314-68B3-B3BBD8300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503" y="2725135"/>
            <a:ext cx="3145981" cy="3959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We hypothesize that drug label is a separate domain, different from general English, or scientific biological text!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1DE4E1E-E8B7-24EE-8649-E9812F63B511}"/>
              </a:ext>
            </a:extLst>
          </p:cNvPr>
          <p:cNvSpPr/>
          <p:nvPr/>
        </p:nvSpPr>
        <p:spPr>
          <a:xfrm>
            <a:off x="8399170" y="1930400"/>
            <a:ext cx="503827" cy="454152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19" grpId="0"/>
      <p:bldP spid="4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25AB-1CA3-D2ED-9A2E-1759CEB7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Nature of drug label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747436-A858-C155-8947-5939B6373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505"/>
            <a:ext cx="5146040" cy="4351338"/>
          </a:xfrm>
        </p:spPr>
        <p:txBody>
          <a:bodyPr>
            <a:normAutofit/>
          </a:bodyPr>
          <a:lstStyle/>
          <a:p>
            <a:r>
              <a:rPr lang="en-US" dirty="0"/>
              <a:t>Testing the hypothesis</a:t>
            </a:r>
          </a:p>
          <a:p>
            <a:r>
              <a:rPr lang="en-US" dirty="0"/>
              <a:t>BERT Embeddings</a:t>
            </a:r>
          </a:p>
          <a:p>
            <a:r>
              <a:rPr lang="en-US" dirty="0"/>
              <a:t>Different domains cluster together</a:t>
            </a:r>
          </a:p>
          <a:p>
            <a:r>
              <a:rPr lang="en-US" dirty="0"/>
              <a:t>Domains: drug labels, general English, clinical notes, and PubMed scientific abstracts</a:t>
            </a:r>
          </a:p>
          <a:p>
            <a:r>
              <a:rPr lang="en-US" dirty="0"/>
              <a:t>t-SNE visualization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A044F8E-1FB7-DF35-7769-97ACFCDE6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2128" y="1743921"/>
            <a:ext cx="6315825" cy="4656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8A42A-8D4F-8666-21BC-91572CA4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95C0F8C-35F8-4D5C-88D7-CF8CF580462E}"/>
              </a:ext>
            </a:extLst>
          </p:cNvPr>
          <p:cNvSpPr txBox="1"/>
          <p:nvPr/>
        </p:nvSpPr>
        <p:spPr>
          <a:xfrm>
            <a:off x="6629896" y="132930"/>
            <a:ext cx="5365443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domain-specific pre-training</a:t>
            </a:r>
          </a:p>
        </p:txBody>
      </p:sp>
      <p:pic>
        <p:nvPicPr>
          <p:cNvPr id="39" name="Picture 39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A1C7CB5A-80F3-4787-A330-A83B3022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720537"/>
            <a:ext cx="895738" cy="818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B0C01B8-8630-46E1-AF6C-FD112A05A8D5}"/>
              </a:ext>
            </a:extLst>
          </p:cNvPr>
          <p:cNvSpPr/>
          <p:nvPr/>
        </p:nvSpPr>
        <p:spPr>
          <a:xfrm>
            <a:off x="347272" y="844230"/>
            <a:ext cx="2657229" cy="2168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corpora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EA93134-B16D-4112-9605-066AE4E7AC16}"/>
              </a:ext>
            </a:extLst>
          </p:cNvPr>
          <p:cNvSpPr/>
          <p:nvPr/>
        </p:nvSpPr>
        <p:spPr>
          <a:xfrm>
            <a:off x="3197223" y="1826064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1D8FF6-C802-4EDF-BBE3-E074F398CEB9}"/>
              </a:ext>
            </a:extLst>
          </p:cNvPr>
          <p:cNvSpPr txBox="1"/>
          <p:nvPr/>
        </p:nvSpPr>
        <p:spPr>
          <a:xfrm>
            <a:off x="0" y="132930"/>
            <a:ext cx="6064897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Without  domain-specific pre-training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22A5AD-9D20-455E-B9B0-07E0D8F18216}"/>
              </a:ext>
            </a:extLst>
          </p:cNvPr>
          <p:cNvCxnSpPr/>
          <p:nvPr/>
        </p:nvCxnSpPr>
        <p:spPr>
          <a:xfrm>
            <a:off x="6094897" y="304867"/>
            <a:ext cx="39077" cy="6349998"/>
          </a:xfrm>
          <a:prstGeom prst="straightConnector1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Picture 43">
            <a:extLst>
              <a:ext uri="{FF2B5EF4-FFF2-40B4-BE49-F238E27FC236}">
                <a16:creationId xmlns:a16="http://schemas.microsoft.com/office/drawing/2014/main" id="{19EFBC3A-E4DA-41C6-BBDD-72353217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41" y="5251592"/>
            <a:ext cx="1035327" cy="7185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92C406-DCD2-4D0D-968D-461A583CF706}"/>
              </a:ext>
            </a:extLst>
          </p:cNvPr>
          <p:cNvGrpSpPr/>
          <p:nvPr/>
        </p:nvGrpSpPr>
        <p:grpSpPr>
          <a:xfrm>
            <a:off x="6672995" y="3201559"/>
            <a:ext cx="2454098" cy="1597408"/>
            <a:chOff x="6780000" y="3201559"/>
            <a:chExt cx="2454098" cy="1597408"/>
          </a:xfrm>
          <a:solidFill>
            <a:schemeClr val="bg1"/>
          </a:solidFill>
        </p:grpSpPr>
        <p:pic>
          <p:nvPicPr>
            <p:cNvPr id="61" name="Picture 42">
              <a:extLst>
                <a:ext uri="{FF2B5EF4-FFF2-40B4-BE49-F238E27FC236}">
                  <a16:creationId xmlns:a16="http://schemas.microsoft.com/office/drawing/2014/main" id="{A0D5A5B6-BD76-4BFE-8EF7-8090915D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0000" y="3201559"/>
              <a:ext cx="1035327" cy="11690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B0FA84-26BE-41C6-9A28-7041F336F16D}"/>
                </a:ext>
              </a:extLst>
            </p:cNvPr>
            <p:cNvSpPr/>
            <p:nvPr/>
          </p:nvSpPr>
          <p:spPr>
            <a:xfrm>
              <a:off x="7032387" y="3631067"/>
              <a:ext cx="2201711" cy="11679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Drug label domain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corpora</a:t>
              </a:r>
              <a:endPara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C0DEA385-0519-7A36-7F50-CD8265FE30E0}"/>
              </a:ext>
            </a:extLst>
          </p:cNvPr>
          <p:cNvSpPr/>
          <p:nvPr/>
        </p:nvSpPr>
        <p:spPr>
          <a:xfrm>
            <a:off x="6947636" y="5802181"/>
            <a:ext cx="2030838" cy="8526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Drug label task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F0730E6-FAFD-B23B-9028-F909A2121395}"/>
              </a:ext>
            </a:extLst>
          </p:cNvPr>
          <p:cNvSpPr/>
          <p:nvPr/>
        </p:nvSpPr>
        <p:spPr>
          <a:xfrm>
            <a:off x="3191588" y="6062183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77BF88-0E58-6D4B-0C11-41AFA6D17A43}"/>
              </a:ext>
            </a:extLst>
          </p:cNvPr>
          <p:cNvSpPr/>
          <p:nvPr/>
        </p:nvSpPr>
        <p:spPr>
          <a:xfrm>
            <a:off x="9482715" y="1873158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03BB273-A8B1-8DC7-88BF-36AE9B237EC7}"/>
              </a:ext>
            </a:extLst>
          </p:cNvPr>
          <p:cNvSpPr/>
          <p:nvPr/>
        </p:nvSpPr>
        <p:spPr>
          <a:xfrm>
            <a:off x="9482715" y="4125877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515A605-FB8D-9BD5-9BEB-A5AA850620FF}"/>
              </a:ext>
            </a:extLst>
          </p:cNvPr>
          <p:cNvSpPr/>
          <p:nvPr/>
        </p:nvSpPr>
        <p:spPr>
          <a:xfrm>
            <a:off x="9482715" y="6113743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EE04273-4107-3D31-457C-981DC7D7F209}"/>
              </a:ext>
            </a:extLst>
          </p:cNvPr>
          <p:cNvSpPr/>
          <p:nvPr/>
        </p:nvSpPr>
        <p:spPr>
          <a:xfrm rot="5400000">
            <a:off x="10790913" y="2885468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960F649-5786-51C0-DBF3-16043829F2BF}"/>
              </a:ext>
            </a:extLst>
          </p:cNvPr>
          <p:cNvSpPr/>
          <p:nvPr/>
        </p:nvSpPr>
        <p:spPr>
          <a:xfrm rot="5400000">
            <a:off x="10790913" y="5055059"/>
            <a:ext cx="620674" cy="1743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E4957A3-B7D9-A72E-F9BA-956832A6FB24}"/>
              </a:ext>
            </a:extLst>
          </p:cNvPr>
          <p:cNvSpPr/>
          <p:nvPr/>
        </p:nvSpPr>
        <p:spPr>
          <a:xfrm rot="5400000">
            <a:off x="4274256" y="3914914"/>
            <a:ext cx="1176040" cy="1582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39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F1E2C09E-FC28-E5CA-7C2B-F033938C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54" y="721309"/>
            <a:ext cx="895738" cy="818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9100D0A6-634B-94F3-878B-271B98815A8E}"/>
              </a:ext>
            </a:extLst>
          </p:cNvPr>
          <p:cNvSpPr/>
          <p:nvPr/>
        </p:nvSpPr>
        <p:spPr>
          <a:xfrm>
            <a:off x="6742166" y="845002"/>
            <a:ext cx="2657229" cy="2168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corpora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F6DBC4E-F862-715F-EFC3-403A7E971944}"/>
              </a:ext>
            </a:extLst>
          </p:cNvPr>
          <p:cNvSpPr/>
          <p:nvPr/>
        </p:nvSpPr>
        <p:spPr>
          <a:xfrm>
            <a:off x="4015028" y="1341246"/>
            <a:ext cx="1737859" cy="116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pre-training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DA5382-4575-50C6-1ED4-4263ADA99E61}"/>
              </a:ext>
            </a:extLst>
          </p:cNvPr>
          <p:cNvSpPr/>
          <p:nvPr/>
        </p:nvSpPr>
        <p:spPr>
          <a:xfrm>
            <a:off x="4015028" y="5525860"/>
            <a:ext cx="1737859" cy="11679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label domain fine-tuning</a:t>
            </a:r>
          </a:p>
        </p:txBody>
      </p:sp>
      <p:pic>
        <p:nvPicPr>
          <p:cNvPr id="56" name="Picture 43">
            <a:extLst>
              <a:ext uri="{FF2B5EF4-FFF2-40B4-BE49-F238E27FC236}">
                <a16:creationId xmlns:a16="http://schemas.microsoft.com/office/drawing/2014/main" id="{B1F473C1-4B5F-8AC8-3D56-F11700D8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1" y="5251592"/>
            <a:ext cx="1035327" cy="7185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000355C6-BDB9-D1D2-F50D-C450254068CD}"/>
              </a:ext>
            </a:extLst>
          </p:cNvPr>
          <p:cNvSpPr/>
          <p:nvPr/>
        </p:nvSpPr>
        <p:spPr>
          <a:xfrm>
            <a:off x="655576" y="5802181"/>
            <a:ext cx="2030838" cy="8526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Drug label task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58AFBE-68CD-451B-41F5-76D8865DB72B}"/>
              </a:ext>
            </a:extLst>
          </p:cNvPr>
          <p:cNvSpPr/>
          <p:nvPr/>
        </p:nvSpPr>
        <p:spPr>
          <a:xfrm>
            <a:off x="10257479" y="1242114"/>
            <a:ext cx="1712700" cy="116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pre-training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61DADD-5E64-433F-B038-37E22E3DF9B7}"/>
              </a:ext>
            </a:extLst>
          </p:cNvPr>
          <p:cNvSpPr/>
          <p:nvPr/>
        </p:nvSpPr>
        <p:spPr>
          <a:xfrm>
            <a:off x="10257480" y="5525860"/>
            <a:ext cx="1737859" cy="11679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label domain fine-tuning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017906-195C-619E-BC62-E9D5C6A55B1F}"/>
              </a:ext>
            </a:extLst>
          </p:cNvPr>
          <p:cNvSpPr/>
          <p:nvPr/>
        </p:nvSpPr>
        <p:spPr>
          <a:xfrm>
            <a:off x="10257479" y="3541927"/>
            <a:ext cx="1737859" cy="11679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label domain pre-training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F1D1-B237-4706-6B76-89C48740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B29A-48E2-4A0C-8CE6-C6751462C8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9" grpId="0" animBg="1"/>
      <p:bldP spid="21" grpId="0" animBg="1"/>
      <p:bldP spid="66" grpId="0" animBg="1"/>
      <p:bldP spid="6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52" grpId="0" animBg="1"/>
      <p:bldP spid="54" grpId="0" animBg="1"/>
      <p:bldP spid="55" grpId="0" animBg="1"/>
      <p:bldP spid="59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8788</TotalTime>
  <Words>1760</Words>
  <Application>Microsoft Office PowerPoint</Application>
  <PresentationFormat>Widescreen</PresentationFormat>
  <Paragraphs>366</Paragraphs>
  <Slides>33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Unicode MS</vt:lpstr>
      <vt:lpstr>Calibri</vt:lpstr>
      <vt:lpstr>Calibri Light</vt:lpstr>
      <vt:lpstr>Palatino Linotype</vt:lpstr>
      <vt:lpstr>Söhne</vt:lpstr>
      <vt:lpstr>Office Theme</vt:lpstr>
      <vt:lpstr>PharmBERT</vt:lpstr>
      <vt:lpstr>PharmBERT</vt:lpstr>
      <vt:lpstr>Large Language Models (LLMs)</vt:lpstr>
      <vt:lpstr>Pre-training and Fine-tuning</vt:lpstr>
      <vt:lpstr>Drug label</vt:lpstr>
      <vt:lpstr>PowerPoint Presentation</vt:lpstr>
      <vt:lpstr>Drug label text idiosyncrasies </vt:lpstr>
      <vt:lpstr>Nature of drug label text</vt:lpstr>
      <vt:lpstr>PowerPoint Presentation</vt:lpstr>
      <vt:lpstr>Tokenization</vt:lpstr>
      <vt:lpstr>Masked Language Model (MLM)</vt:lpstr>
      <vt:lpstr>Bidirectional Encoder Representations from Transformers (BERT)</vt:lpstr>
      <vt:lpstr>Masked language model example</vt:lpstr>
      <vt:lpstr>MLM loss as a function of pre-training steps</vt:lpstr>
      <vt:lpstr>Fine-tuning PharmBERT</vt:lpstr>
      <vt:lpstr>Detection of Adverse Drug Reaction (ADR) </vt:lpstr>
      <vt:lpstr>ADR</vt:lpstr>
      <vt:lpstr>ADR results</vt:lpstr>
      <vt:lpstr>Extraction of Drug-Drug Interaction (DDI)</vt:lpstr>
      <vt:lpstr>DDI</vt:lpstr>
      <vt:lpstr>Extraction of Drug-Drug Interaction (DDI)</vt:lpstr>
      <vt:lpstr>ADME</vt:lpstr>
      <vt:lpstr>ADME</vt:lpstr>
      <vt:lpstr>ADME – few-shot learning</vt:lpstr>
      <vt:lpstr>ADME – Ablation study </vt:lpstr>
      <vt:lpstr>How does the model change?</vt:lpstr>
      <vt:lpstr>ADME – intermediate checkpoints</vt:lpstr>
      <vt:lpstr>Conclusions</vt:lpstr>
      <vt:lpstr>Thank you for your attention!</vt:lpstr>
      <vt:lpstr>Model architecture</vt:lpstr>
      <vt:lpstr>ADR</vt:lpstr>
      <vt:lpstr>ADME – intermediate checkpoints</vt:lpstr>
      <vt:lpstr>Control experiment: SST-2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 Language Model</dc:title>
  <dc:creator>ValizadehAslani,Taha</dc:creator>
  <cp:lastModifiedBy>ValizadehAslani, Taha</cp:lastModifiedBy>
  <cp:revision>114</cp:revision>
  <dcterms:created xsi:type="dcterms:W3CDTF">2023-05-20T00:11:52Z</dcterms:created>
  <dcterms:modified xsi:type="dcterms:W3CDTF">2025-09-03T20:14:45Z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c73f6c-70eb-4b84-9ffa-39fe698bd292_Enabled">
    <vt:lpwstr>true</vt:lpwstr>
  </property>
  <property fmtid="{D5CDD505-2E9C-101B-9397-08002B2CF9AE}" pid="3" name="MSIP_Label_7ec73f6c-70eb-4b84-9ffa-39fe698bd292_SetDate">
    <vt:lpwstr>2025-09-03T16:46:39Z</vt:lpwstr>
  </property>
  <property fmtid="{D5CDD505-2E9C-101B-9397-08002B2CF9AE}" pid="4" name="MSIP_Label_7ec73f6c-70eb-4b84-9ffa-39fe698bd292_Method">
    <vt:lpwstr>Privileged</vt:lpwstr>
  </property>
  <property fmtid="{D5CDD505-2E9C-101B-9397-08002B2CF9AE}" pid="5" name="MSIP_Label_7ec73f6c-70eb-4b84-9ffa-39fe698bd292_Name">
    <vt:lpwstr>Non-Business Information (NB)</vt:lpwstr>
  </property>
  <property fmtid="{D5CDD505-2E9C-101B-9397-08002B2CF9AE}" pid="6" name="MSIP_Label_7ec73f6c-70eb-4b84-9ffa-39fe698bd292_SiteId">
    <vt:lpwstr>906aefe9-76a7-4f65-b82d-5ec20775d5aa</vt:lpwstr>
  </property>
  <property fmtid="{D5CDD505-2E9C-101B-9397-08002B2CF9AE}" pid="7" name="MSIP_Label_7ec73f6c-70eb-4b84-9ffa-39fe698bd292_ActionId">
    <vt:lpwstr>9fce3f5d-c22c-44df-a761-bcb8b8d45bb6</vt:lpwstr>
  </property>
  <property fmtid="{D5CDD505-2E9C-101B-9397-08002B2CF9AE}" pid="8" name="MSIP_Label_7ec73f6c-70eb-4b84-9ffa-39fe698bd292_ContentBits">
    <vt:lpwstr>0</vt:lpwstr>
  </property>
  <property fmtid="{D5CDD505-2E9C-101B-9397-08002B2CF9AE}" pid="9" name="MSIP_Label_7ec73f6c-70eb-4b84-9ffa-39fe698bd292_Tag">
    <vt:lpwstr>10, 0, 1, 1</vt:lpwstr>
  </property>
</Properties>
</file>